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8" r:id="rId1"/>
  </p:sldMasterIdLst>
  <p:notesMasterIdLst>
    <p:notesMasterId r:id="rId17"/>
  </p:notesMasterIdLst>
  <p:sldIdLst>
    <p:sldId id="256" r:id="rId2"/>
    <p:sldId id="291" r:id="rId3"/>
    <p:sldId id="288" r:id="rId4"/>
    <p:sldId id="258" r:id="rId5"/>
    <p:sldId id="272" r:id="rId6"/>
    <p:sldId id="273" r:id="rId7"/>
    <p:sldId id="274" r:id="rId8"/>
    <p:sldId id="275" r:id="rId9"/>
    <p:sldId id="276" r:id="rId10"/>
    <p:sldId id="281" r:id="rId11"/>
    <p:sldId id="280" r:id="rId12"/>
    <p:sldId id="277" r:id="rId13"/>
    <p:sldId id="278" r:id="rId14"/>
    <p:sldId id="279" r:id="rId15"/>
    <p:sldId id="266" r:id="rId16"/>
  </p:sldIdLst>
  <p:sldSz cx="18288000" cy="10287000"/>
  <p:notesSz cx="6858000" cy="9144000"/>
  <p:embeddedFontLst>
    <p:embeddedFont>
      <p:font typeface="Aptos Narrow" panose="020B0004020202020204" pitchFamily="34" charset="0"/>
      <p:regular r:id="rId18"/>
    </p:embeddedFont>
    <p:embeddedFont>
      <p:font typeface="Arial Narrow" panose="020B0606020202030204" pitchFamily="34" charset="0"/>
      <p:regular r:id="rId19"/>
      <p:bold r:id="rId20"/>
      <p:italic r:id="rId21"/>
      <p:boldItalic r:id="rId22"/>
    </p:embeddedFont>
    <p:embeddedFont>
      <p:font typeface="Arial Rounded MT Bold" panose="020F0704030504030204" pitchFamily="34" charset="0"/>
      <p:regular r:id="rId23"/>
    </p:embeddedFont>
    <p:embeddedFont>
      <p:font typeface="Bahnschrift Light Condensed" panose="020B0502040204020203" pitchFamily="34" charset="0"/>
      <p:regular r:id="rId24"/>
    </p:embeddedFont>
    <p:embeddedFont>
      <p:font typeface="Bahnschrift SemiLight SemiConde" panose="020B0502040204020203" pitchFamily="34" charset="0"/>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Raleway Medium" pitchFamily="2"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showGuides="1">
      <p:cViewPr varScale="1">
        <p:scale>
          <a:sx n="55" d="100"/>
          <a:sy n="55" d="100"/>
        </p:scale>
        <p:origin x="686" y="110"/>
      </p:cViewPr>
      <p:guideLst>
        <p:guide orient="horz" pos="2169"/>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10:05:44.947"/>
    </inkml:context>
    <inkml:brush xml:id="br0">
      <inkml:brushProperty name="width" value="0.05" units="cm"/>
      <inkml:brushProperty name="height" value="0.05" units="cm"/>
      <inkml:brushProperty name="color" value="#FFFFFF"/>
    </inkml:brush>
  </inkml:definitions>
  <inkml:trace contextRef="#ctx0" brushRef="#br0">81 0 24575,'-6'7'0,"-10"1"0,-7 7 0,5 7 0,7 6 0,5-2-8191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10:05:45.941"/>
    </inkml:context>
    <inkml:brush xml:id="br0">
      <inkml:brushProperty name="width" value="0.05" units="cm"/>
      <inkml:brushProperty name="height" value="0.05" units="cm"/>
      <inkml:brushProperty name="color" value="#FFFFFF"/>
    </inkml:brush>
  </inkml:definitions>
  <inkml:trace contextRef="#ctx0" brushRef="#br0">252 172 24575,'-6'0'0,"-9"-6"0,-9-3 0,0-6 0,-2 0 0,-10 2 0,1-3 0,0-12 0,6-8 0,8 3-8191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10:05:44.947"/>
    </inkml:context>
    <inkml:brush xml:id="br0">
      <inkml:brushProperty name="width" value="0.05" units="cm"/>
      <inkml:brushProperty name="height" value="0.05" units="cm"/>
      <inkml:brushProperty name="color" value="#FFFFFF"/>
    </inkml:brush>
  </inkml:definitions>
  <inkml:trace contextRef="#ctx0" brushRef="#br0">81 0 24575,'-6'7'0,"-10"1"0,-7 7 0,5 7 0,7 6 0,5-2-8191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13T10:05:45.941"/>
    </inkml:context>
    <inkml:brush xml:id="br0">
      <inkml:brushProperty name="width" value="0.05" units="cm"/>
      <inkml:brushProperty name="height" value="0.05" units="cm"/>
      <inkml:brushProperty name="color" value="#FFFFFF"/>
    </inkml:brush>
  </inkml:definitions>
  <inkml:trace contextRef="#ctx0" brushRef="#br0">252 172 24575,'-6'0'0,"-9"-6"0,-9-3 0,0-6 0,-2 0 0,-10 2 0,1-3 0,0-12 0,6-8 0,8 3-8191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6C4D0-11D3-EA6D-CD1B-5C7DB37E83AF}"/>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IN"/>
          </a:p>
        </p:txBody>
      </p:sp>
      <p:sp>
        <p:nvSpPr>
          <p:cNvPr id="3" name="Subtitle 2">
            <a:extLst>
              <a:ext uri="{FF2B5EF4-FFF2-40B4-BE49-F238E27FC236}">
                <a16:creationId xmlns:a16="http://schemas.microsoft.com/office/drawing/2014/main" id="{3804C325-906C-7358-317A-7747C0F8773A}"/>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FECF2D-4169-2866-BC13-ECD3D7857071}"/>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1363335A-508D-F2FB-2142-1C5831217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2AAB0-EC73-2BE0-F1FD-D3318F220CC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97810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D421-68D1-1C49-794D-7FC4D02A61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EF8DE2-F2F9-D01C-1CB3-22D28DEAEE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27CBF5-2342-EFB4-D6CF-5178E92BAE6D}"/>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F77601EB-F4F4-867F-10FF-23779A25D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875F2-A549-D197-BAEB-DC0FE9B42D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38423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6950E2-F41E-A393-5210-698469E771ED}"/>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19C241-035B-2A68-C70C-43B1D431CD43}"/>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BF283-875C-817F-8F02-42927913E088}"/>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8002C36F-98A5-1E62-8051-DE78C0208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CD2BFD-E689-D211-BB76-4773BBE46E4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46928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545E-8650-F31E-12F7-1131FF7532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806B56-4DF5-E888-08C2-33A50EA0FA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99ED46-1194-DF3F-866D-8EAD4B3E945C}"/>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0EFBE279-4141-8329-4646-2E8084439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CE685-95EA-A5E2-1E1B-4CC5E829698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17392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A219-4E37-37EA-52A4-E65BAF641707}"/>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2BF320-59CD-582E-DDF8-E0C36D74765D}"/>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C0FFD2-071B-B5FE-9CD6-FC555C53B4FB}"/>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97AA237A-D0CF-A3E5-3003-3D911A341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A1ED6-4689-93A7-4F71-0BF9A4C000C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72359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6FFD0-271D-8E63-7EDD-E3B03FBEE84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2C9005-94FC-3479-2EF2-AAB0FDA7C9A2}"/>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B749764-CD69-367E-6ECE-7F7296B794BB}"/>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3AB7BC-A3C6-68D9-C558-A535D53BCDF2}"/>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6" name="Footer Placeholder 5">
            <a:extLst>
              <a:ext uri="{FF2B5EF4-FFF2-40B4-BE49-F238E27FC236}">
                <a16:creationId xmlns:a16="http://schemas.microsoft.com/office/drawing/2014/main" id="{2FC6113B-82F4-8B08-AB48-9D316672E5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72B741-73D3-9DB0-F932-D5E0D7CA3D5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156949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BBCC-4022-3089-C9FD-E4A02CEEB5CE}"/>
              </a:ext>
            </a:extLst>
          </p:cNvPr>
          <p:cNvSpPr>
            <a:spLocks noGrp="1"/>
          </p:cNvSpPr>
          <p:nvPr>
            <p:ph type="title"/>
          </p:nvPr>
        </p:nvSpPr>
        <p:spPr>
          <a:xfrm>
            <a:off x="1259682" y="547688"/>
            <a:ext cx="15773400" cy="198834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2DF360-1C0A-E066-8E75-8F02336BFF72}"/>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0B679A4F-0B90-813D-3135-EED87A55A5BC}"/>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A952AF-1CC3-6314-4785-B20103CB8E69}"/>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71A1A9F-CAEF-FBA5-DC47-667229A507DD}"/>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B1F6D4D-7920-5DEA-41B6-55BC4F4F4BA2}"/>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8" name="Footer Placeholder 7">
            <a:extLst>
              <a:ext uri="{FF2B5EF4-FFF2-40B4-BE49-F238E27FC236}">
                <a16:creationId xmlns:a16="http://schemas.microsoft.com/office/drawing/2014/main" id="{0B393B09-6EDA-B788-C8D0-C6D44CC7DD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2BF03E-D6BE-88E2-A22C-DFC2E31CE64B}"/>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16991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863E-CC76-08FE-6003-A00EF85E4A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E08923-88FF-906B-60CE-96B381A05588}"/>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4" name="Footer Placeholder 3">
            <a:extLst>
              <a:ext uri="{FF2B5EF4-FFF2-40B4-BE49-F238E27FC236}">
                <a16:creationId xmlns:a16="http://schemas.microsoft.com/office/drawing/2014/main" id="{C6D24CA8-1F72-F6EE-27BD-8482558C3C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0E4A55-B323-CE44-BAAF-EBB8B9AE28F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94355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75F1C5-3493-399A-488B-21FE4D97F4B4}"/>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3" name="Footer Placeholder 2">
            <a:extLst>
              <a:ext uri="{FF2B5EF4-FFF2-40B4-BE49-F238E27FC236}">
                <a16:creationId xmlns:a16="http://schemas.microsoft.com/office/drawing/2014/main" id="{0377859C-AEC4-3E10-6A1C-2F2AED919C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8D85C1-03C4-04D8-C02B-9519045D455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76842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37D8-2058-76F0-FAE8-022F750A2BB3}"/>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278FF47-0F4B-4F29-157B-DCFC65C1BE0E}"/>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A1CD3E-9F27-B828-19A1-0EC9F12D046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5E0AA071-543E-7AD4-AE10-67632AF299BE}"/>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6" name="Footer Placeholder 5">
            <a:extLst>
              <a:ext uri="{FF2B5EF4-FFF2-40B4-BE49-F238E27FC236}">
                <a16:creationId xmlns:a16="http://schemas.microsoft.com/office/drawing/2014/main" id="{7184F8AF-4A66-844D-7B84-F253701432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94C29-20A8-8109-C16D-DDA2DC00147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315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6F1D3-2F27-5177-D677-BAF0BA1D4DB2}"/>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2E19F5-8355-BEC6-5AAC-436636F66837}"/>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IN"/>
          </a:p>
        </p:txBody>
      </p:sp>
      <p:sp>
        <p:nvSpPr>
          <p:cNvPr id="4" name="Text Placeholder 3">
            <a:extLst>
              <a:ext uri="{FF2B5EF4-FFF2-40B4-BE49-F238E27FC236}">
                <a16:creationId xmlns:a16="http://schemas.microsoft.com/office/drawing/2014/main" id="{F568B02A-B45C-0F31-7B8F-6A0FF9D1BAE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D1C78676-BBAC-84EF-87E1-878C4BF136AF}"/>
              </a:ext>
            </a:extLst>
          </p:cNvPr>
          <p:cNvSpPr>
            <a:spLocks noGrp="1"/>
          </p:cNvSpPr>
          <p:nvPr>
            <p:ph type="dt" sz="half" idx="10"/>
          </p:nvPr>
        </p:nvSpPr>
        <p:spPr/>
        <p:txBody>
          <a:bodyPr/>
          <a:lstStyle/>
          <a:p>
            <a:fld id="{1D8BD707-D9CF-40AE-B4C6-C98DA3205C09}" type="datetimeFigureOut">
              <a:rPr lang="en-US" smtClean="0"/>
              <a:t>1/8/2024</a:t>
            </a:fld>
            <a:endParaRPr lang="en-US"/>
          </a:p>
        </p:txBody>
      </p:sp>
      <p:sp>
        <p:nvSpPr>
          <p:cNvPr id="6" name="Footer Placeholder 5">
            <a:extLst>
              <a:ext uri="{FF2B5EF4-FFF2-40B4-BE49-F238E27FC236}">
                <a16:creationId xmlns:a16="http://schemas.microsoft.com/office/drawing/2014/main" id="{0BA3BC9F-715E-E65F-C808-C8A19ADC1E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EB1481-F19A-9490-3734-65032E6469F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41557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6F8E62-4163-1219-499B-5B8061CA70C5}"/>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8EC045-41EE-EBBA-8D0F-287F2E6D1CE5}"/>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3649F0-9619-9F20-D3A9-43EF200C764C}"/>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t>1/8/2024</a:t>
            </a:fld>
            <a:endParaRPr lang="en-US"/>
          </a:p>
        </p:txBody>
      </p:sp>
      <p:sp>
        <p:nvSpPr>
          <p:cNvPr id="5" name="Footer Placeholder 4">
            <a:extLst>
              <a:ext uri="{FF2B5EF4-FFF2-40B4-BE49-F238E27FC236}">
                <a16:creationId xmlns:a16="http://schemas.microsoft.com/office/drawing/2014/main" id="{B8C5D1EA-65A2-47B1-C392-C164D4C47F81}"/>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941458-020E-2133-ABA2-3AFA5A0785A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19708143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glassdoor.co.in/Reviews/Dream11-benefit-Reviews-EI_IE493359.0,7_KH8,15.htm" TargetMode="External"/><Relationship Id="rId7" Type="http://schemas.openxmlformats.org/officeDocument/2006/relationships/hyperlink" Target="https://www.glassdoor.co.in/Reviews/Dream11-life-balance-Reviews-EI_IE493359.0,7_KH8,20.htm" TargetMode="External"/><Relationship Id="rId2" Type="http://schemas.openxmlformats.org/officeDocument/2006/relationships/hyperlink" Target="https://www.glassdoor.co.in/Reviews/Dream11-culture-Reviews-EI_IE493359.0,7_KH8,15.htm" TargetMode="External"/><Relationship Id="rId1" Type="http://schemas.openxmlformats.org/officeDocument/2006/relationships/slideLayout" Target="../slideLayouts/slideLayout7.xml"/><Relationship Id="rId6" Type="http://schemas.openxmlformats.org/officeDocument/2006/relationships/hyperlink" Target="https://www.glassdoor.co.in/Reviews/Dream11-upper-management-Reviews-EI_IE493359.0,7_KH8,24.htm" TargetMode="External"/><Relationship Id="rId5" Type="http://schemas.openxmlformats.org/officeDocument/2006/relationships/hyperlink" Target="https://www.glassdoor.co.in/Reviews/Dream11-work-life-balance-Reviews-EI_IE493359.0,7_KH8,25.htm" TargetMode="External"/><Relationship Id="rId4" Type="http://schemas.openxmlformats.org/officeDocument/2006/relationships/hyperlink" Target="https://www.glassdoor.co.in/Reviews/Dream11-salary-Reviews-EI_IE493359.0,7_KH8,14.htm"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2" Type="http://schemas.openxmlformats.org/officeDocument/2006/relationships/customXml" Target="../ink/ink3.xml"/><Relationship Id="rId1" Type="http://schemas.openxmlformats.org/officeDocument/2006/relationships/slideLayout" Target="../slideLayouts/slideLayout7.xml"/><Relationship Id="rId10" Type="http://schemas.openxmlformats.org/officeDocument/2006/relationships/image" Target="../media/image13.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4" name="TextBox 4"/>
          <p:cNvSpPr txBox="1"/>
          <p:nvPr/>
        </p:nvSpPr>
        <p:spPr>
          <a:xfrm>
            <a:off x="457200" y="2095256"/>
            <a:ext cx="10287000" cy="4431983"/>
          </a:xfrm>
          <a:prstGeom prst="rect">
            <a:avLst/>
          </a:prstGeom>
        </p:spPr>
        <p:txBody>
          <a:bodyPr wrap="square" lIns="0" tIns="0" rIns="0" bIns="0" rtlCol="0" anchor="t">
            <a:spAutoFit/>
          </a:bodyPr>
          <a:lstStyle/>
          <a:p>
            <a:pPr marL="0" lvl="1" indent="0" algn="ctr"/>
            <a:r>
              <a:rPr lang="en-US" sz="9600" b="1" spc="-243" dirty="0">
                <a:solidFill>
                  <a:schemeClr val="tx1">
                    <a:lumMod val="75000"/>
                    <a:lumOff val="25000"/>
                  </a:schemeClr>
                </a:solidFill>
                <a:latin typeface="Raleway Medium"/>
              </a:rPr>
              <a:t>Understanding </a:t>
            </a:r>
          </a:p>
          <a:p>
            <a:pPr marL="0" lvl="1" indent="0" algn="ctr"/>
            <a:r>
              <a:rPr lang="en-US" sz="9600" b="1" spc="-243" dirty="0">
                <a:solidFill>
                  <a:schemeClr val="tx1">
                    <a:lumMod val="75000"/>
                    <a:lumOff val="25000"/>
                  </a:schemeClr>
                </a:solidFill>
                <a:latin typeface="Raleway Medium"/>
              </a:rPr>
              <a:t>Career Aspirations </a:t>
            </a:r>
          </a:p>
          <a:p>
            <a:pPr marL="0" lvl="1" indent="0" algn="ctr"/>
            <a:r>
              <a:rPr lang="en-US" sz="9600" b="1" spc="-243" dirty="0">
                <a:solidFill>
                  <a:schemeClr val="tx1">
                    <a:lumMod val="75000"/>
                    <a:lumOff val="25000"/>
                  </a:schemeClr>
                </a:solidFill>
                <a:latin typeface="Raleway Medium"/>
              </a:rPr>
              <a:t>of Gen-Z</a:t>
            </a:r>
          </a:p>
        </p:txBody>
      </p:sp>
      <p:sp>
        <p:nvSpPr>
          <p:cNvPr id="5" name="TextBox 5"/>
          <p:cNvSpPr txBox="1"/>
          <p:nvPr/>
        </p:nvSpPr>
        <p:spPr>
          <a:xfrm>
            <a:off x="9906000" y="8267700"/>
            <a:ext cx="7463155" cy="403860"/>
          </a:xfrm>
          <a:prstGeom prst="rect">
            <a:avLst/>
          </a:prstGeom>
        </p:spPr>
        <p:txBody>
          <a:bodyPr wrap="square" lIns="0" tIns="0" rIns="0" bIns="0" rtlCol="0" anchor="t">
            <a:spAutoFit/>
          </a:bodyPr>
          <a:lstStyle/>
          <a:p>
            <a:pPr marL="0" lvl="1" indent="0" algn="r">
              <a:lnSpc>
                <a:spcPts val="3150"/>
              </a:lnSpc>
            </a:pPr>
            <a:r>
              <a:rPr lang="en-US" sz="3500" spc="-161" dirty="0">
                <a:solidFill>
                  <a:schemeClr val="tx1">
                    <a:lumMod val="75000"/>
                    <a:lumOff val="25000"/>
                  </a:schemeClr>
                </a:solidFill>
                <a:latin typeface="Raleway Medium"/>
              </a:rPr>
              <a:t>Presented by </a:t>
            </a:r>
            <a:r>
              <a:rPr lang="en-IN" altLang="en-US" sz="3500" spc="-161" dirty="0">
                <a:solidFill>
                  <a:schemeClr val="tx1">
                    <a:lumMod val="75000"/>
                    <a:lumOff val="25000"/>
                  </a:schemeClr>
                </a:solidFill>
                <a:latin typeface="Raleway Medium"/>
              </a:rPr>
              <a:t>ranveer surkuntwar</a:t>
            </a:r>
          </a:p>
        </p:txBody>
      </p:sp>
      <p:pic>
        <p:nvPicPr>
          <p:cNvPr id="15" name="Picture 14">
            <a:extLst>
              <a:ext uri="{FF2B5EF4-FFF2-40B4-BE49-F238E27FC236}">
                <a16:creationId xmlns:a16="http://schemas.microsoft.com/office/drawing/2014/main" id="{0151E553-C7AE-B828-27FB-F48778F85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0800" y="2095256"/>
            <a:ext cx="7020000" cy="379054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991100" y="342900"/>
            <a:ext cx="8305800" cy="615553"/>
          </a:xfrm>
          <a:prstGeom prst="rect">
            <a:avLst/>
          </a:prstGeom>
          <a:ln>
            <a:solidFill>
              <a:schemeClr val="accent1"/>
            </a:solidFill>
          </a:ln>
        </p:spPr>
        <p:txBody>
          <a:bodyPr wrap="square" lIns="0" tIns="0" rIns="0" bIns="0" rtlCol="0" anchor="t">
            <a:spAutoFit/>
          </a:bodyPr>
          <a:lstStyle>
            <a:defPPr>
              <a:defRPr lang="en-US"/>
            </a:defPPr>
            <a:lvl1pPr algn="ctr">
              <a:defRPr sz="4000" b="1">
                <a:solidFill>
                  <a:schemeClr val="accent1"/>
                </a:solidFill>
                <a:latin typeface="Arial" panose="020B0604020202020204" pitchFamily="34" charset="0"/>
                <a:cs typeface="Arial" panose="020B0604020202020204" pitchFamily="34" charset="0"/>
              </a:defRPr>
            </a:lvl1pPr>
          </a:lstStyle>
          <a:p>
            <a:r>
              <a:rPr lang="en-US" dirty="0"/>
              <a:t>FACTOR OF COST</a:t>
            </a:r>
          </a:p>
        </p:txBody>
      </p:sp>
      <p:sp>
        <p:nvSpPr>
          <p:cNvPr id="3" name="TextBox 2">
            <a:extLst>
              <a:ext uri="{FF2B5EF4-FFF2-40B4-BE49-F238E27FC236}">
                <a16:creationId xmlns:a16="http://schemas.microsoft.com/office/drawing/2014/main" id="{45EC53DB-2327-7685-0D58-1292B96D150A}"/>
              </a:ext>
            </a:extLst>
          </p:cNvPr>
          <p:cNvSpPr txBox="1"/>
          <p:nvPr/>
        </p:nvSpPr>
        <p:spPr>
          <a:xfrm>
            <a:off x="571500" y="1877291"/>
            <a:ext cx="17792700" cy="2985433"/>
          </a:xfrm>
          <a:prstGeom prst="rect">
            <a:avLst/>
          </a:prstGeom>
          <a:noFill/>
        </p:spPr>
        <p:txBody>
          <a:bodyPr wrap="square" rtlCol="0">
            <a:spAutoFit/>
          </a:bodyPr>
          <a:lstStyle/>
          <a:p>
            <a:pPr algn="l"/>
            <a:r>
              <a:rPr lang="en-IN" sz="2000" dirty="0"/>
              <a:t>  PROS : </a:t>
            </a:r>
            <a:endParaRPr lang="en-US" sz="2000" dirty="0">
              <a:solidFill>
                <a:srgbClr val="505863"/>
              </a:solidFill>
              <a:latin typeface="Glassdoor Sans"/>
            </a:endParaRPr>
          </a:p>
          <a:p>
            <a:pPr algn="l">
              <a:buFont typeface="Arial" panose="020B0604020202020204" pitchFamily="34" charset="0"/>
              <a:buChar char="•"/>
            </a:pPr>
            <a:r>
              <a:rPr lang="en-US" sz="2000" b="1" i="0" u="sng" dirty="0">
                <a:solidFill>
                  <a:srgbClr val="008855"/>
                </a:solidFill>
                <a:effectLst/>
                <a:latin typeface="Glassdoor Sans"/>
                <a:hlinkClick r:id="rId2"/>
              </a:rPr>
              <a:t>Great culture</a:t>
            </a:r>
            <a:r>
              <a:rPr lang="en-US" sz="2000" b="0" i="0" dirty="0">
                <a:solidFill>
                  <a:srgbClr val="505863"/>
                </a:solidFill>
                <a:effectLst/>
                <a:latin typeface="Glassdoor Sans"/>
              </a:rPr>
              <a:t> </a:t>
            </a:r>
            <a:r>
              <a:rPr lang="en-US" sz="2000" b="1" u="sng" dirty="0">
                <a:solidFill>
                  <a:schemeClr val="accent1"/>
                </a:solidFill>
                <a:latin typeface="Glassdoor Sans"/>
              </a:rPr>
              <a:t>and processes for daily stuff and strategy</a:t>
            </a:r>
            <a:r>
              <a:rPr lang="en-US" sz="2000" b="0" i="0" dirty="0">
                <a:solidFill>
                  <a:srgbClr val="505863"/>
                </a:solidFill>
                <a:effectLst/>
                <a:latin typeface="Glassdoor Sans"/>
              </a:rPr>
              <a:t> (in 39 reviews)</a:t>
            </a:r>
          </a:p>
          <a:p>
            <a:pPr algn="l">
              <a:buFont typeface="Arial" panose="020B0604020202020204" pitchFamily="34" charset="0"/>
              <a:buChar char="•"/>
            </a:pPr>
            <a:r>
              <a:rPr lang="en-US" sz="2000" b="1" i="0" u="sng" dirty="0">
                <a:solidFill>
                  <a:srgbClr val="008855"/>
                </a:solidFill>
                <a:effectLst/>
                <a:latin typeface="Glassdoor Sans"/>
                <a:hlinkClick r:id="rId3"/>
              </a:rPr>
              <a:t>Good Benefits</a:t>
            </a:r>
            <a:r>
              <a:rPr lang="en-US" sz="2000" b="0" i="0" dirty="0">
                <a:solidFill>
                  <a:srgbClr val="505863"/>
                </a:solidFill>
                <a:effectLst/>
                <a:latin typeface="Glassdoor Sans"/>
              </a:rPr>
              <a:t> (in 13 reviews)</a:t>
            </a:r>
          </a:p>
          <a:p>
            <a:pPr algn="l">
              <a:buFont typeface="Arial" panose="020B0604020202020204" pitchFamily="34" charset="0"/>
              <a:buChar char="•"/>
            </a:pPr>
            <a:r>
              <a:rPr lang="en-US" sz="2000" b="1" i="0" u="sng" dirty="0">
                <a:solidFill>
                  <a:srgbClr val="008855"/>
                </a:solidFill>
                <a:effectLst/>
                <a:latin typeface="Glassdoor Sans"/>
                <a:hlinkClick r:id="rId4"/>
              </a:rPr>
              <a:t>Competitive salary</a:t>
            </a:r>
            <a:r>
              <a:rPr lang="en-US" sz="2000" b="1" u="sng" dirty="0">
                <a:solidFill>
                  <a:schemeClr val="accent1"/>
                </a:solidFill>
                <a:latin typeface="Glassdoor Sans"/>
              </a:rPr>
              <a:t>+ ESOPs</a:t>
            </a:r>
            <a:r>
              <a:rPr lang="en-US" sz="2000" b="0" i="0" dirty="0">
                <a:solidFill>
                  <a:srgbClr val="505863"/>
                </a:solidFill>
                <a:effectLst/>
                <a:latin typeface="Glassdoor Sans"/>
              </a:rPr>
              <a:t> (in 12 reviews)</a:t>
            </a:r>
          </a:p>
          <a:p>
            <a:pPr algn="l"/>
            <a:endParaRPr lang="en-US" sz="3600" dirty="0">
              <a:solidFill>
                <a:srgbClr val="505863"/>
              </a:solidFill>
              <a:latin typeface="Glassdoor Sans"/>
            </a:endParaRPr>
          </a:p>
          <a:p>
            <a:pPr algn="l"/>
            <a:endParaRPr lang="en-US" sz="3600" b="0" i="0" dirty="0">
              <a:solidFill>
                <a:srgbClr val="505863"/>
              </a:solidFill>
              <a:effectLst/>
              <a:latin typeface="Glassdoor Sans"/>
            </a:endParaRPr>
          </a:p>
          <a:p>
            <a:r>
              <a:rPr lang="en-IN" sz="3600" dirty="0"/>
              <a:t> </a:t>
            </a:r>
          </a:p>
        </p:txBody>
      </p:sp>
      <p:sp>
        <p:nvSpPr>
          <p:cNvPr id="4" name="TextBox 3">
            <a:extLst>
              <a:ext uri="{FF2B5EF4-FFF2-40B4-BE49-F238E27FC236}">
                <a16:creationId xmlns:a16="http://schemas.microsoft.com/office/drawing/2014/main" id="{4D14224D-2A0F-DAEA-E2DC-D0A2A24BA926}"/>
              </a:ext>
            </a:extLst>
          </p:cNvPr>
          <p:cNvSpPr txBox="1"/>
          <p:nvPr/>
        </p:nvSpPr>
        <p:spPr>
          <a:xfrm>
            <a:off x="9144000" y="2019300"/>
            <a:ext cx="9601200" cy="1477328"/>
          </a:xfrm>
          <a:prstGeom prst="rect">
            <a:avLst/>
          </a:prstGeom>
          <a:noFill/>
        </p:spPr>
        <p:txBody>
          <a:bodyPr wrap="square" rtlCol="0">
            <a:spAutoFit/>
          </a:bodyPr>
          <a:lstStyle/>
          <a:p>
            <a:pPr algn="l">
              <a:buFont typeface="Arial" panose="020B0604020202020204" pitchFamily="34" charset="0"/>
              <a:buChar char="•"/>
            </a:pPr>
            <a:r>
              <a:rPr lang="en-US" sz="1800" dirty="0">
                <a:solidFill>
                  <a:srgbClr val="505863"/>
                </a:solidFill>
                <a:latin typeface="Glassdoor Sans"/>
              </a:rPr>
              <a:t>CONS : </a:t>
            </a:r>
            <a:endParaRPr lang="en-US" sz="1800" b="0" i="0" dirty="0">
              <a:solidFill>
                <a:srgbClr val="505863"/>
              </a:solidFill>
              <a:effectLst/>
              <a:latin typeface="Glassdoor Sans"/>
            </a:endParaRPr>
          </a:p>
          <a:p>
            <a:pPr algn="l">
              <a:buFont typeface="Arial" panose="020B0604020202020204" pitchFamily="34" charset="0"/>
              <a:buChar char="•"/>
            </a:pPr>
            <a:r>
              <a:rPr lang="en-US" sz="1800" b="1" i="0" u="sng" dirty="0">
                <a:solidFill>
                  <a:srgbClr val="008855"/>
                </a:solidFill>
                <a:effectLst/>
                <a:latin typeface="Glassdoor Sans"/>
                <a:hlinkClick r:id="rId5"/>
              </a:rPr>
              <a:t>No work life balance</a:t>
            </a:r>
            <a:r>
              <a:rPr lang="en-US" sz="1800" b="0" i="0" dirty="0">
                <a:solidFill>
                  <a:srgbClr val="505863"/>
                </a:solidFill>
                <a:effectLst/>
                <a:latin typeface="Glassdoor Sans"/>
              </a:rPr>
              <a:t> </a:t>
            </a:r>
            <a:r>
              <a:rPr lang="en-US" sz="1800" b="1" u="sng" dirty="0">
                <a:solidFill>
                  <a:schemeClr val="accent1"/>
                </a:solidFill>
                <a:latin typeface="Glassdoor Sans"/>
              </a:rPr>
              <a:t>at all</a:t>
            </a:r>
            <a:r>
              <a:rPr lang="en-US" sz="1800" b="0" i="0" dirty="0">
                <a:solidFill>
                  <a:srgbClr val="505863"/>
                </a:solidFill>
                <a:effectLst/>
                <a:latin typeface="Glassdoor Sans"/>
              </a:rPr>
              <a:t> (in 23 reviews)</a:t>
            </a:r>
          </a:p>
          <a:p>
            <a:pPr algn="l">
              <a:buFont typeface="Arial" panose="020B0604020202020204" pitchFamily="34" charset="0"/>
              <a:buChar char="•"/>
            </a:pPr>
            <a:r>
              <a:rPr lang="en-US" sz="1800" b="1" i="0" u="sng" dirty="0">
                <a:solidFill>
                  <a:srgbClr val="008855"/>
                </a:solidFill>
                <a:effectLst/>
                <a:latin typeface="Glassdoor Sans"/>
                <a:hlinkClick r:id="rId6"/>
              </a:rPr>
              <a:t>Upper management is a little weak</a:t>
            </a:r>
            <a:r>
              <a:rPr lang="en-US" sz="1800" b="0" i="0" dirty="0">
                <a:solidFill>
                  <a:srgbClr val="505863"/>
                </a:solidFill>
                <a:effectLst/>
                <a:latin typeface="Glassdoor Sans"/>
              </a:rPr>
              <a:t> (in 4 reviews)</a:t>
            </a:r>
          </a:p>
          <a:p>
            <a:pPr algn="l">
              <a:buFont typeface="Arial" panose="020B0604020202020204" pitchFamily="34" charset="0"/>
              <a:buChar char="•"/>
            </a:pPr>
            <a:r>
              <a:rPr lang="en-US" b="1" u="sng" dirty="0">
                <a:solidFill>
                  <a:srgbClr val="008855"/>
                </a:solidFill>
                <a:latin typeface="Glassdoor Sans"/>
                <a:hlinkClick r:id="rId7"/>
              </a:rPr>
              <a:t>life balance is encouraged</a:t>
            </a:r>
            <a:endParaRPr lang="en-US" sz="1800" b="0" i="0" dirty="0">
              <a:solidFill>
                <a:srgbClr val="505863"/>
              </a:solidFill>
              <a:effectLst/>
              <a:latin typeface="Glassdoor Sans"/>
            </a:endParaRPr>
          </a:p>
          <a:p>
            <a:endParaRPr lang="en-IN" dirty="0"/>
          </a:p>
        </p:txBody>
      </p:sp>
      <p:cxnSp>
        <p:nvCxnSpPr>
          <p:cNvPr id="6" name="Straight Connector 5">
            <a:extLst>
              <a:ext uri="{FF2B5EF4-FFF2-40B4-BE49-F238E27FC236}">
                <a16:creationId xmlns:a16="http://schemas.microsoft.com/office/drawing/2014/main" id="{CC1AB217-7215-4AF4-8C91-B2410165A140}"/>
              </a:ext>
            </a:extLst>
          </p:cNvPr>
          <p:cNvCxnSpPr>
            <a:cxnSpLocks/>
          </p:cNvCxnSpPr>
          <p:nvPr/>
        </p:nvCxnSpPr>
        <p:spPr>
          <a:xfrm>
            <a:off x="8686800" y="2008798"/>
            <a:ext cx="0" cy="136120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2BF48CE-9338-4859-F41F-AC84A54649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427" y="4173794"/>
            <a:ext cx="11010899" cy="5486400"/>
          </a:xfrm>
          <a:prstGeom prst="rect">
            <a:avLst/>
          </a:prstGeom>
        </p:spPr>
      </p:pic>
      <p:sp>
        <p:nvSpPr>
          <p:cNvPr id="10" name="TextBox 9">
            <a:extLst>
              <a:ext uri="{FF2B5EF4-FFF2-40B4-BE49-F238E27FC236}">
                <a16:creationId xmlns:a16="http://schemas.microsoft.com/office/drawing/2014/main" id="{386CF35E-026F-822A-D874-61996BF99859}"/>
              </a:ext>
            </a:extLst>
          </p:cNvPr>
          <p:cNvSpPr txBox="1"/>
          <p:nvPr/>
        </p:nvSpPr>
        <p:spPr>
          <a:xfrm>
            <a:off x="12115800" y="4173794"/>
            <a:ext cx="5715000" cy="5262979"/>
          </a:xfrm>
          <a:prstGeom prst="rect">
            <a:avLst/>
          </a:prstGeom>
          <a:noFill/>
        </p:spPr>
        <p:txBody>
          <a:bodyPr wrap="square" rtlCol="0">
            <a:spAutoFit/>
          </a:bodyPr>
          <a:lstStyle/>
          <a:p>
            <a:r>
              <a:rPr lang="en-IN" sz="2800" b="1" dirty="0">
                <a:solidFill>
                  <a:schemeClr val="accent1"/>
                </a:solidFill>
                <a:latin typeface="Söhne"/>
              </a:rPr>
              <a:t>      R</a:t>
            </a:r>
            <a:r>
              <a:rPr lang="en-IN" sz="2800" b="1" i="0" dirty="0">
                <a:solidFill>
                  <a:schemeClr val="accent1"/>
                </a:solidFill>
                <a:effectLst/>
                <a:latin typeface="Söhne"/>
              </a:rPr>
              <a:t>ecommendation</a:t>
            </a:r>
            <a:r>
              <a:rPr lang="en-IN" sz="2800" b="1" dirty="0">
                <a:solidFill>
                  <a:schemeClr val="accent1"/>
                </a:solidFill>
              </a:rPr>
              <a:t> </a:t>
            </a:r>
            <a:r>
              <a:rPr lang="en-IN" sz="2800" dirty="0"/>
              <a:t> : </a:t>
            </a:r>
          </a:p>
          <a:p>
            <a:pPr marL="457200" indent="-457200">
              <a:buFont typeface="Arial" panose="020B0604020202020204" pitchFamily="34" charset="0"/>
              <a:buChar char="•"/>
            </a:pPr>
            <a:r>
              <a:rPr lang="en-US" sz="2800" b="0" i="0" dirty="0">
                <a:solidFill>
                  <a:srgbClr val="374151"/>
                </a:solidFill>
                <a:effectLst/>
                <a:latin typeface="Söhne"/>
              </a:rPr>
              <a:t>Based on reviews there's not a good balance between work and personal life at Dream11 .</a:t>
            </a:r>
          </a:p>
          <a:p>
            <a:pPr marL="457200" indent="-457200">
              <a:buFont typeface="Arial" panose="020B0604020202020204" pitchFamily="34" charset="0"/>
              <a:buChar char="•"/>
            </a:pPr>
            <a:r>
              <a:rPr lang="en-US" sz="2800" b="0" i="0" dirty="0">
                <a:solidFill>
                  <a:srgbClr val="374151"/>
                </a:solidFill>
                <a:effectLst/>
                <a:latin typeface="Söhne"/>
              </a:rPr>
              <a:t>To fix this, I suggest creating a clear mission statement to guide everyone and make the work culture better. </a:t>
            </a:r>
          </a:p>
          <a:p>
            <a:pPr marL="457200" indent="-457200">
              <a:buFont typeface="Arial" panose="020B0604020202020204" pitchFamily="34" charset="0"/>
              <a:buChar char="•"/>
            </a:pPr>
            <a:r>
              <a:rPr lang="en-US" sz="2800" b="0" i="0" dirty="0">
                <a:solidFill>
                  <a:srgbClr val="374151"/>
                </a:solidFill>
                <a:effectLst/>
                <a:latin typeface="Söhne"/>
              </a:rPr>
              <a:t>Also, having more flexible work options can help make the work environment more balanced and productive.</a:t>
            </a:r>
            <a:endParaRPr lang="en-IN" sz="2800" dirty="0">
              <a:latin typeface="Söhn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572000" y="114300"/>
            <a:ext cx="8724900" cy="615553"/>
          </a:xfrm>
          <a:prstGeom prst="rect">
            <a:avLst/>
          </a:prstGeom>
          <a:ln>
            <a:solidFill>
              <a:schemeClr val="accent1"/>
            </a:solidFill>
          </a:ln>
        </p:spPr>
        <p:txBody>
          <a:bodyPr wrap="square" lIns="0" tIns="0" rIns="0" bIns="0" rtlCol="0" anchor="t">
            <a:spAutoFit/>
          </a:bodyPr>
          <a:lstStyle>
            <a:defPPr>
              <a:defRPr lang="en-US"/>
            </a:defPPr>
            <a:lvl1pPr algn="ctr">
              <a:defRPr sz="4000" b="1">
                <a:solidFill>
                  <a:schemeClr val="accent1"/>
                </a:solidFill>
                <a:latin typeface="Arial" panose="020B0604020202020204" pitchFamily="34" charset="0"/>
                <a:cs typeface="Arial" panose="020B0604020202020204" pitchFamily="34" charset="0"/>
              </a:defRPr>
            </a:lvl1pPr>
          </a:lstStyle>
          <a:p>
            <a:r>
              <a:rPr lang="en-US" dirty="0">
                <a:latin typeface="Söhne"/>
              </a:rPr>
              <a:t>Final insights and </a:t>
            </a:r>
            <a:r>
              <a:rPr lang="en-IN" sz="4000" b="1" dirty="0">
                <a:latin typeface="Söhne"/>
              </a:rPr>
              <a:t>R</a:t>
            </a:r>
            <a:r>
              <a:rPr lang="en-IN" sz="4000" b="1" i="0" dirty="0">
                <a:effectLst/>
                <a:latin typeface="Söhne"/>
              </a:rPr>
              <a:t>ecommendation</a:t>
            </a:r>
            <a:endParaRPr lang="en-US" dirty="0"/>
          </a:p>
        </p:txBody>
      </p:sp>
      <p:sp>
        <p:nvSpPr>
          <p:cNvPr id="5" name="TextBox 4">
            <a:extLst>
              <a:ext uri="{FF2B5EF4-FFF2-40B4-BE49-F238E27FC236}">
                <a16:creationId xmlns:a16="http://schemas.microsoft.com/office/drawing/2014/main" id="{18EB6CB5-A24D-F0A9-59D0-3A11E0AB47CB}"/>
              </a:ext>
            </a:extLst>
          </p:cNvPr>
          <p:cNvSpPr txBox="1"/>
          <p:nvPr/>
        </p:nvSpPr>
        <p:spPr>
          <a:xfrm>
            <a:off x="11430000" y="2705100"/>
            <a:ext cx="6400800" cy="5693866"/>
          </a:xfrm>
          <a:prstGeom prst="rect">
            <a:avLst/>
          </a:prstGeom>
          <a:noFill/>
          <a:ln>
            <a:solidFill>
              <a:schemeClr val="accent3"/>
            </a:solidFill>
          </a:ln>
        </p:spPr>
        <p:txBody>
          <a:bodyPr wrap="square" rtlCol="0">
            <a:spAutoFit/>
          </a:bodyPr>
          <a:lstStyle/>
          <a:p>
            <a:r>
              <a:rPr lang="en-US" sz="2400" b="1" i="1" dirty="0">
                <a:latin typeface="Söhne"/>
              </a:rPr>
              <a:t>- According to the survey on higher education        outside India, 1465/45% of respondents expressed the intention to earn and pursue such education, </a:t>
            </a:r>
          </a:p>
          <a:p>
            <a:r>
              <a:rPr lang="en-US" sz="2400" b="1" i="1" dirty="0">
                <a:latin typeface="Söhne"/>
              </a:rPr>
              <a:t>- While 1054/32% stated they would not,</a:t>
            </a:r>
          </a:p>
          <a:p>
            <a:r>
              <a:rPr lang="en-US" sz="2400" b="1" i="1" dirty="0">
                <a:latin typeface="Söhne"/>
              </a:rPr>
              <a:t>- 707/23% indicated they would consider it if someone else covered the costs.</a:t>
            </a:r>
          </a:p>
          <a:p>
            <a:endParaRPr lang="en-US" sz="2400" b="1" i="1" dirty="0">
              <a:latin typeface="Söhne"/>
            </a:endParaRPr>
          </a:p>
          <a:p>
            <a:endParaRPr lang="en-US" sz="2400" b="1" i="1" dirty="0">
              <a:latin typeface="Söhne"/>
            </a:endParaRPr>
          </a:p>
          <a:p>
            <a:endParaRPr lang="en-US" sz="2400" b="1" i="1" dirty="0">
              <a:latin typeface="Söhne"/>
            </a:endParaRPr>
          </a:p>
          <a:p>
            <a:r>
              <a:rPr lang="en-IN" sz="2800" b="1" dirty="0">
                <a:solidFill>
                  <a:schemeClr val="accent6"/>
                </a:solidFill>
                <a:latin typeface="Söhne"/>
              </a:rPr>
              <a:t>R</a:t>
            </a:r>
            <a:r>
              <a:rPr lang="en-IN" sz="2800" b="1" i="0" dirty="0">
                <a:solidFill>
                  <a:schemeClr val="accent6"/>
                </a:solidFill>
                <a:effectLst/>
                <a:latin typeface="Söhne"/>
              </a:rPr>
              <a:t>ecommendation</a:t>
            </a:r>
            <a:r>
              <a:rPr lang="en-US" sz="2800" b="1" dirty="0">
                <a:solidFill>
                  <a:schemeClr val="accent6"/>
                </a:solidFill>
                <a:effectLst>
                  <a:outerShdw blurRad="38100" dist="38100" dir="2700000" algn="tl">
                    <a:srgbClr val="000000">
                      <a:alpha val="43137"/>
                    </a:srgbClr>
                  </a:outerShdw>
                </a:effectLst>
                <a:latin typeface="Söhne"/>
              </a:rPr>
              <a:t> :</a:t>
            </a:r>
            <a:r>
              <a:rPr lang="en-US" sz="2800" b="1" i="1" dirty="0">
                <a:solidFill>
                  <a:schemeClr val="accent6"/>
                </a:solidFill>
                <a:effectLst>
                  <a:outerShdw blurRad="38100" dist="38100" dir="2700000" algn="tl">
                    <a:srgbClr val="000000">
                      <a:alpha val="43137"/>
                    </a:srgbClr>
                  </a:outerShdw>
                </a:effectLst>
                <a:latin typeface="Söhne"/>
              </a:rPr>
              <a:t> </a:t>
            </a:r>
          </a:p>
          <a:p>
            <a:r>
              <a:rPr lang="en-US" sz="2400" b="1" i="1" dirty="0">
                <a:latin typeface="Söhne"/>
              </a:rPr>
              <a:t>Implementing financial assistance programs or scholarships to support Gen Z ,</a:t>
            </a:r>
            <a:r>
              <a:rPr lang="en-US" sz="2400" b="1" i="1" dirty="0">
                <a:effectLst/>
                <a:latin typeface="Söhne"/>
              </a:rPr>
              <a:t> </a:t>
            </a:r>
            <a:r>
              <a:rPr lang="en-US" sz="2400" b="1" i="1" dirty="0">
                <a:latin typeface="Söhne"/>
              </a:rPr>
              <a:t>consider offering opportunities within the company that align with educational goals.</a:t>
            </a:r>
          </a:p>
        </p:txBody>
      </p:sp>
      <p:pic>
        <p:nvPicPr>
          <p:cNvPr id="4" name="Picture 3">
            <a:extLst>
              <a:ext uri="{FF2B5EF4-FFF2-40B4-BE49-F238E27FC236}">
                <a16:creationId xmlns:a16="http://schemas.microsoft.com/office/drawing/2014/main" id="{7F5665ED-67C4-BAC5-44D8-0B0A8F276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705100"/>
            <a:ext cx="10949246" cy="5832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B2BF32-8E63-09BA-0B22-72E08AF495FC}"/>
              </a:ext>
            </a:extLst>
          </p:cNvPr>
          <p:cNvSpPr txBox="1"/>
          <p:nvPr/>
        </p:nvSpPr>
        <p:spPr>
          <a:xfrm>
            <a:off x="4724400" y="266700"/>
            <a:ext cx="8724900" cy="615553"/>
          </a:xfrm>
          <a:prstGeom prst="rect">
            <a:avLst/>
          </a:prstGeom>
          <a:ln>
            <a:solidFill>
              <a:schemeClr val="accent1"/>
            </a:solidFill>
          </a:ln>
        </p:spPr>
        <p:txBody>
          <a:bodyPr wrap="square" lIns="0" tIns="0" rIns="0" bIns="0" rtlCol="0" anchor="t">
            <a:spAutoFit/>
          </a:bodyPr>
          <a:lstStyle>
            <a:defPPr>
              <a:defRPr lang="en-US"/>
            </a:defPPr>
            <a:lvl1pPr algn="ctr">
              <a:defRPr sz="4000" b="1">
                <a:solidFill>
                  <a:schemeClr val="accent1"/>
                </a:solidFill>
                <a:latin typeface="Arial" panose="020B0604020202020204" pitchFamily="34" charset="0"/>
                <a:cs typeface="Arial" panose="020B0604020202020204" pitchFamily="34" charset="0"/>
              </a:defRPr>
            </a:lvl1pPr>
          </a:lstStyle>
          <a:p>
            <a:r>
              <a:rPr lang="en-US" dirty="0">
                <a:latin typeface="Söhne"/>
              </a:rPr>
              <a:t>Final insights and </a:t>
            </a:r>
            <a:r>
              <a:rPr lang="en-IN" sz="4000" b="1" dirty="0">
                <a:latin typeface="Söhne"/>
              </a:rPr>
              <a:t>R</a:t>
            </a:r>
            <a:r>
              <a:rPr lang="en-IN" sz="4000" b="1" i="0" dirty="0">
                <a:effectLst/>
                <a:latin typeface="Söhne"/>
              </a:rPr>
              <a:t>ecommendation</a:t>
            </a:r>
            <a:endParaRPr lang="en-US" dirty="0"/>
          </a:p>
        </p:txBody>
      </p:sp>
      <p:sp>
        <p:nvSpPr>
          <p:cNvPr id="6" name="TextBox 5">
            <a:extLst>
              <a:ext uri="{FF2B5EF4-FFF2-40B4-BE49-F238E27FC236}">
                <a16:creationId xmlns:a16="http://schemas.microsoft.com/office/drawing/2014/main" id="{3E5EA24F-7E83-CB9F-9B2A-72A268E479AC}"/>
              </a:ext>
            </a:extLst>
          </p:cNvPr>
          <p:cNvSpPr txBox="1"/>
          <p:nvPr/>
        </p:nvSpPr>
        <p:spPr>
          <a:xfrm>
            <a:off x="11430000" y="2857500"/>
            <a:ext cx="6400800" cy="5324535"/>
          </a:xfrm>
          <a:prstGeom prst="rect">
            <a:avLst/>
          </a:prstGeom>
          <a:noFill/>
          <a:ln>
            <a:solidFill>
              <a:schemeClr val="accent3"/>
            </a:solidFill>
          </a:ln>
        </p:spPr>
        <p:txBody>
          <a:bodyPr wrap="square" rtlCol="0">
            <a:spAutoFit/>
          </a:bodyPr>
          <a:lstStyle/>
          <a:p>
            <a:pPr algn="l"/>
            <a:r>
              <a:rPr lang="en-US" sz="2400" b="1" i="1" dirty="0">
                <a:latin typeface="Söhne"/>
              </a:rPr>
              <a:t>- Design and creative strategy leads with 1702,</a:t>
            </a:r>
          </a:p>
          <a:p>
            <a:pPr algn="l"/>
            <a:endParaRPr lang="en-US" sz="2400" b="1" i="1" dirty="0">
              <a:latin typeface="Söhne"/>
            </a:endParaRPr>
          </a:p>
          <a:p>
            <a:pPr algn="l"/>
            <a:r>
              <a:rPr lang="en-US" sz="2400" b="1" i="1" dirty="0">
                <a:latin typeface="Söhne"/>
              </a:rPr>
              <a:t>-Business operations, at 623</a:t>
            </a:r>
          </a:p>
          <a:p>
            <a:pPr algn="l"/>
            <a:endParaRPr lang="en-US" sz="2400" b="1" i="1" dirty="0">
              <a:latin typeface="Söhne"/>
            </a:endParaRPr>
          </a:p>
          <a:p>
            <a:pPr algn="l"/>
            <a:r>
              <a:rPr lang="en-US" sz="2400" b="1" i="1" dirty="0">
                <a:latin typeface="Söhne"/>
              </a:rPr>
              <a:t>-Teaching, with 360, makes up about 12% of the chart</a:t>
            </a:r>
          </a:p>
          <a:p>
            <a:endParaRPr lang="en-US" sz="2400" b="1" i="1" dirty="0">
              <a:latin typeface="Söhne"/>
            </a:endParaRPr>
          </a:p>
          <a:p>
            <a:endParaRPr lang="en-US" sz="2400" b="1" i="1" dirty="0">
              <a:latin typeface="Söhne"/>
            </a:endParaRPr>
          </a:p>
          <a:p>
            <a:r>
              <a:rPr lang="en-IN" sz="2800" b="1" dirty="0">
                <a:solidFill>
                  <a:schemeClr val="accent6"/>
                </a:solidFill>
                <a:latin typeface="Söhne"/>
              </a:rPr>
              <a:t>R</a:t>
            </a:r>
            <a:r>
              <a:rPr lang="en-IN" sz="2800" b="1" i="0" dirty="0">
                <a:solidFill>
                  <a:schemeClr val="accent6"/>
                </a:solidFill>
                <a:effectLst/>
                <a:latin typeface="Söhne"/>
              </a:rPr>
              <a:t>ecommendation</a:t>
            </a:r>
            <a:r>
              <a:rPr lang="en-US" sz="2800" b="1" dirty="0">
                <a:solidFill>
                  <a:schemeClr val="accent6"/>
                </a:solidFill>
                <a:effectLst>
                  <a:outerShdw blurRad="38100" dist="38100" dir="2700000" algn="tl">
                    <a:srgbClr val="000000">
                      <a:alpha val="43137"/>
                    </a:srgbClr>
                  </a:outerShdw>
                </a:effectLst>
                <a:latin typeface="Söhne"/>
              </a:rPr>
              <a:t> :</a:t>
            </a:r>
            <a:r>
              <a:rPr lang="en-US" sz="2800" b="1" i="1" dirty="0">
                <a:solidFill>
                  <a:schemeClr val="accent6"/>
                </a:solidFill>
                <a:effectLst>
                  <a:outerShdw blurRad="38100" dist="38100" dir="2700000" algn="tl">
                    <a:srgbClr val="000000">
                      <a:alpha val="43137"/>
                    </a:srgbClr>
                  </a:outerShdw>
                </a:effectLst>
                <a:latin typeface="Söhne"/>
              </a:rPr>
              <a:t> </a:t>
            </a:r>
          </a:p>
          <a:p>
            <a:r>
              <a:rPr lang="en-US" sz="2400" b="1" i="1" dirty="0">
                <a:latin typeface="Söhne"/>
              </a:rPr>
              <a:t>Gen Z appreciates workplaces that encourage new ideas and creativity. </a:t>
            </a:r>
          </a:p>
          <a:p>
            <a:endParaRPr lang="en-US" sz="2400" b="1" i="1" dirty="0">
              <a:latin typeface="Söhne"/>
            </a:endParaRPr>
          </a:p>
          <a:p>
            <a:r>
              <a:rPr lang="en-US" sz="2400" b="1" i="1" dirty="0">
                <a:latin typeface="Söhne"/>
              </a:rPr>
              <a:t>Highlighting a lively and innovative culture can make the company more attractive to them.</a:t>
            </a:r>
            <a:endParaRPr lang="en-IN" sz="2400" b="1" i="1" dirty="0">
              <a:latin typeface="Söhne"/>
            </a:endParaRPr>
          </a:p>
        </p:txBody>
      </p:sp>
      <p:pic>
        <p:nvPicPr>
          <p:cNvPr id="4" name="Picture 3">
            <a:extLst>
              <a:ext uri="{FF2B5EF4-FFF2-40B4-BE49-F238E27FC236}">
                <a16:creationId xmlns:a16="http://schemas.microsoft.com/office/drawing/2014/main" id="{D2B969F6-A7BF-E802-8694-E8531160A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672965"/>
            <a:ext cx="10298526" cy="619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FE6867-E102-E0E0-826A-57CE917F52C6}"/>
              </a:ext>
            </a:extLst>
          </p:cNvPr>
          <p:cNvSpPr txBox="1"/>
          <p:nvPr/>
        </p:nvSpPr>
        <p:spPr>
          <a:xfrm>
            <a:off x="4572000" y="114300"/>
            <a:ext cx="8724900" cy="615553"/>
          </a:xfrm>
          <a:prstGeom prst="rect">
            <a:avLst/>
          </a:prstGeom>
          <a:ln>
            <a:solidFill>
              <a:schemeClr val="accent1"/>
            </a:solidFill>
          </a:ln>
        </p:spPr>
        <p:txBody>
          <a:bodyPr wrap="square" lIns="0" tIns="0" rIns="0" bIns="0" rtlCol="0" anchor="t">
            <a:spAutoFit/>
          </a:bodyPr>
          <a:lstStyle>
            <a:defPPr>
              <a:defRPr lang="en-US"/>
            </a:defPPr>
            <a:lvl1pPr algn="ctr">
              <a:defRPr sz="4000" b="1">
                <a:solidFill>
                  <a:schemeClr val="accent1"/>
                </a:solidFill>
                <a:latin typeface="Arial" panose="020B0604020202020204" pitchFamily="34" charset="0"/>
                <a:cs typeface="Arial" panose="020B0604020202020204" pitchFamily="34" charset="0"/>
              </a:defRPr>
            </a:lvl1pPr>
          </a:lstStyle>
          <a:p>
            <a:r>
              <a:rPr lang="en-US" dirty="0">
                <a:latin typeface="Söhne"/>
              </a:rPr>
              <a:t>Final insights and </a:t>
            </a:r>
            <a:r>
              <a:rPr lang="en-IN" sz="4000" b="1" dirty="0">
                <a:latin typeface="Söhne"/>
              </a:rPr>
              <a:t>R</a:t>
            </a:r>
            <a:r>
              <a:rPr lang="en-IN" sz="4000" b="1" i="0" dirty="0">
                <a:effectLst/>
                <a:latin typeface="Söhne"/>
              </a:rPr>
              <a:t>ecommendation</a:t>
            </a:r>
            <a:endParaRPr lang="en-US" dirty="0"/>
          </a:p>
        </p:txBody>
      </p:sp>
      <p:sp>
        <p:nvSpPr>
          <p:cNvPr id="6" name="TextBox 5">
            <a:extLst>
              <a:ext uri="{FF2B5EF4-FFF2-40B4-BE49-F238E27FC236}">
                <a16:creationId xmlns:a16="http://schemas.microsoft.com/office/drawing/2014/main" id="{722A0E43-9AF4-336B-8921-BDC14A242473}"/>
              </a:ext>
            </a:extLst>
          </p:cNvPr>
          <p:cNvSpPr txBox="1"/>
          <p:nvPr/>
        </p:nvSpPr>
        <p:spPr>
          <a:xfrm>
            <a:off x="11582400" y="3219896"/>
            <a:ext cx="6400800" cy="3847207"/>
          </a:xfrm>
          <a:prstGeom prst="rect">
            <a:avLst/>
          </a:prstGeom>
          <a:noFill/>
          <a:ln>
            <a:solidFill>
              <a:schemeClr val="accent3"/>
            </a:solidFill>
          </a:ln>
        </p:spPr>
        <p:txBody>
          <a:bodyPr wrap="square" rtlCol="0">
            <a:spAutoFit/>
          </a:bodyPr>
          <a:lstStyle/>
          <a:p>
            <a:r>
              <a:rPr lang="en-US" sz="2400" b="1" i="1" dirty="0">
                <a:latin typeface="Söhne"/>
              </a:rPr>
              <a:t>- Approximately 75.94% of </a:t>
            </a:r>
            <a:r>
              <a:rPr lang="en-US" sz="2400" b="1" i="1" dirty="0" err="1">
                <a:latin typeface="Söhne"/>
              </a:rPr>
              <a:t>GenZ</a:t>
            </a:r>
            <a:r>
              <a:rPr lang="en-US" sz="2400" b="1" i="1" dirty="0">
                <a:latin typeface="Söhne"/>
              </a:rPr>
              <a:t> individuals surveyed are not willing to work for a company with a misaligned mission.</a:t>
            </a:r>
          </a:p>
          <a:p>
            <a:r>
              <a:rPr lang="en-US" sz="2400" b="1" i="1" dirty="0">
                <a:latin typeface="Söhne"/>
              </a:rPr>
              <a:t>- 765 </a:t>
            </a:r>
            <a:r>
              <a:rPr lang="en-US" sz="2400" b="1" i="1" dirty="0" err="1">
                <a:latin typeface="Söhne"/>
              </a:rPr>
              <a:t>GenZ’s</a:t>
            </a:r>
            <a:r>
              <a:rPr lang="en-US" sz="2400" b="1" i="1" dirty="0">
                <a:latin typeface="Söhne"/>
              </a:rPr>
              <a:t> are may still consider working for a company with a misaligned mission</a:t>
            </a:r>
          </a:p>
          <a:p>
            <a:endParaRPr lang="en-US" sz="2400" b="1" i="1" dirty="0">
              <a:latin typeface="Söhne"/>
            </a:endParaRPr>
          </a:p>
          <a:p>
            <a:endParaRPr lang="en-US" sz="2400" b="1" i="1" dirty="0">
              <a:latin typeface="Söhne"/>
            </a:endParaRPr>
          </a:p>
          <a:p>
            <a:r>
              <a:rPr lang="en-IN" sz="2800" b="1" dirty="0">
                <a:solidFill>
                  <a:schemeClr val="accent6"/>
                </a:solidFill>
                <a:latin typeface="Söhne"/>
              </a:rPr>
              <a:t>R</a:t>
            </a:r>
            <a:r>
              <a:rPr lang="en-IN" sz="2800" b="1" i="0" dirty="0">
                <a:solidFill>
                  <a:schemeClr val="accent6"/>
                </a:solidFill>
                <a:effectLst/>
                <a:latin typeface="Söhne"/>
              </a:rPr>
              <a:t>ecommendation</a:t>
            </a:r>
            <a:r>
              <a:rPr lang="en-US" sz="2800" b="1" dirty="0">
                <a:solidFill>
                  <a:schemeClr val="accent6"/>
                </a:solidFill>
                <a:effectLst>
                  <a:outerShdw blurRad="38100" dist="38100" dir="2700000" algn="tl">
                    <a:srgbClr val="000000">
                      <a:alpha val="43137"/>
                    </a:srgbClr>
                  </a:outerShdw>
                </a:effectLst>
                <a:latin typeface="Söhne"/>
              </a:rPr>
              <a:t> :</a:t>
            </a:r>
            <a:r>
              <a:rPr lang="en-US" sz="2800" b="1" i="1" dirty="0">
                <a:solidFill>
                  <a:schemeClr val="accent6"/>
                </a:solidFill>
                <a:effectLst>
                  <a:outerShdw blurRad="38100" dist="38100" dir="2700000" algn="tl">
                    <a:srgbClr val="000000">
                      <a:alpha val="43137"/>
                    </a:srgbClr>
                  </a:outerShdw>
                </a:effectLst>
                <a:latin typeface="Söhne"/>
              </a:rPr>
              <a:t> </a:t>
            </a:r>
          </a:p>
          <a:p>
            <a:r>
              <a:rPr lang="en-US" sz="2400" b="1" i="1" dirty="0">
                <a:latin typeface="Söhne"/>
              </a:rPr>
              <a:t>Make sure the company's mission is clear to everyone.</a:t>
            </a:r>
            <a:endParaRPr lang="en-IN" sz="2400" b="1" i="1" dirty="0">
              <a:latin typeface="Söhne"/>
            </a:endParaRPr>
          </a:p>
        </p:txBody>
      </p:sp>
      <p:pic>
        <p:nvPicPr>
          <p:cNvPr id="4" name="Picture 3">
            <a:extLst>
              <a:ext uri="{FF2B5EF4-FFF2-40B4-BE49-F238E27FC236}">
                <a16:creationId xmlns:a16="http://schemas.microsoft.com/office/drawing/2014/main" id="{4830E5FC-26A9-E0C6-7ABB-E21C252D00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5" y="2457163"/>
            <a:ext cx="11100542" cy="56938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280AF3-6800-055D-7789-AF644BDB90FD}"/>
              </a:ext>
            </a:extLst>
          </p:cNvPr>
          <p:cNvSpPr txBox="1"/>
          <p:nvPr/>
        </p:nvSpPr>
        <p:spPr>
          <a:xfrm>
            <a:off x="4572000" y="114300"/>
            <a:ext cx="8724900" cy="615553"/>
          </a:xfrm>
          <a:prstGeom prst="rect">
            <a:avLst/>
          </a:prstGeom>
          <a:ln>
            <a:solidFill>
              <a:schemeClr val="accent1"/>
            </a:solidFill>
          </a:ln>
        </p:spPr>
        <p:txBody>
          <a:bodyPr wrap="square" lIns="0" tIns="0" rIns="0" bIns="0" rtlCol="0" anchor="t">
            <a:spAutoFit/>
          </a:bodyPr>
          <a:lstStyle>
            <a:defPPr>
              <a:defRPr lang="en-US"/>
            </a:defPPr>
            <a:lvl1pPr algn="ctr">
              <a:defRPr sz="4000" b="1">
                <a:solidFill>
                  <a:schemeClr val="accent1"/>
                </a:solidFill>
                <a:latin typeface="Arial" panose="020B0604020202020204" pitchFamily="34" charset="0"/>
                <a:cs typeface="Arial" panose="020B0604020202020204" pitchFamily="34" charset="0"/>
              </a:defRPr>
            </a:lvl1pPr>
          </a:lstStyle>
          <a:p>
            <a:r>
              <a:rPr lang="en-US" dirty="0">
                <a:latin typeface="Söhne"/>
              </a:rPr>
              <a:t>Final insights and </a:t>
            </a:r>
            <a:r>
              <a:rPr lang="en-IN" sz="4000" b="1" dirty="0">
                <a:latin typeface="Söhne"/>
              </a:rPr>
              <a:t>R</a:t>
            </a:r>
            <a:r>
              <a:rPr lang="en-IN" sz="4000" b="1" i="0" dirty="0">
                <a:effectLst/>
                <a:latin typeface="Söhne"/>
              </a:rPr>
              <a:t>ecommendation</a:t>
            </a:r>
            <a:endParaRPr lang="en-US" dirty="0"/>
          </a:p>
        </p:txBody>
      </p:sp>
      <p:sp>
        <p:nvSpPr>
          <p:cNvPr id="6" name="TextBox 5">
            <a:extLst>
              <a:ext uri="{FF2B5EF4-FFF2-40B4-BE49-F238E27FC236}">
                <a16:creationId xmlns:a16="http://schemas.microsoft.com/office/drawing/2014/main" id="{64E10189-D16F-AFEB-4023-6F9281E56CC1}"/>
              </a:ext>
            </a:extLst>
          </p:cNvPr>
          <p:cNvSpPr txBox="1"/>
          <p:nvPr/>
        </p:nvSpPr>
        <p:spPr>
          <a:xfrm>
            <a:off x="11714018" y="2857272"/>
            <a:ext cx="6324600" cy="5324535"/>
          </a:xfrm>
          <a:prstGeom prst="rect">
            <a:avLst/>
          </a:prstGeom>
          <a:noFill/>
          <a:ln>
            <a:solidFill>
              <a:schemeClr val="accent3"/>
            </a:solidFill>
          </a:ln>
        </p:spPr>
        <p:txBody>
          <a:bodyPr wrap="square" rtlCol="0">
            <a:spAutoFit/>
          </a:bodyPr>
          <a:lstStyle/>
          <a:p>
            <a:r>
              <a:rPr lang="en-US" sz="2400" b="1" i="1" dirty="0">
                <a:latin typeface="Söhne"/>
              </a:rPr>
              <a:t>- Most people 1962 individuals like it when their manager tells them what's expected, sets goals, and helps them reach those goals, </a:t>
            </a:r>
          </a:p>
          <a:p>
            <a:r>
              <a:rPr lang="en-US" sz="2400" b="1" i="1" dirty="0">
                <a:latin typeface="Söhne"/>
              </a:rPr>
              <a:t>- Some people 633 individuals prefer a manager who sets goals directly and helps them achieve those goals, although this preference is less.</a:t>
            </a:r>
          </a:p>
          <a:p>
            <a:r>
              <a:rPr lang="en-US" sz="2400" b="1" i="1" dirty="0">
                <a:latin typeface="Söhne"/>
              </a:rPr>
              <a:t>So on</a:t>
            </a:r>
          </a:p>
          <a:p>
            <a:endParaRPr lang="en-US" sz="2400" b="1" i="1" dirty="0">
              <a:latin typeface="Söhne"/>
            </a:endParaRPr>
          </a:p>
          <a:p>
            <a:endParaRPr lang="en-US" sz="2400" b="1" i="1" dirty="0">
              <a:latin typeface="Söhne"/>
            </a:endParaRPr>
          </a:p>
          <a:p>
            <a:r>
              <a:rPr lang="en-IN" sz="2800" b="1" dirty="0">
                <a:solidFill>
                  <a:schemeClr val="accent6"/>
                </a:solidFill>
                <a:latin typeface="Söhne"/>
              </a:rPr>
              <a:t>R</a:t>
            </a:r>
            <a:r>
              <a:rPr lang="en-IN" sz="2800" b="1" i="0" dirty="0">
                <a:solidFill>
                  <a:schemeClr val="accent6"/>
                </a:solidFill>
                <a:effectLst/>
                <a:latin typeface="Söhne"/>
              </a:rPr>
              <a:t>ecommendation</a:t>
            </a:r>
            <a:r>
              <a:rPr lang="en-US" sz="2800" b="1" dirty="0">
                <a:solidFill>
                  <a:schemeClr val="accent6"/>
                </a:solidFill>
                <a:effectLst>
                  <a:outerShdw blurRad="38100" dist="38100" dir="2700000" algn="tl">
                    <a:srgbClr val="000000">
                      <a:alpha val="43137"/>
                    </a:srgbClr>
                  </a:outerShdw>
                </a:effectLst>
                <a:latin typeface="Söhne"/>
              </a:rPr>
              <a:t> :</a:t>
            </a:r>
            <a:r>
              <a:rPr lang="en-US" sz="2800" b="1" i="1" dirty="0">
                <a:solidFill>
                  <a:schemeClr val="accent6"/>
                </a:solidFill>
                <a:effectLst>
                  <a:outerShdw blurRad="38100" dist="38100" dir="2700000" algn="tl">
                    <a:srgbClr val="000000">
                      <a:alpha val="43137"/>
                    </a:srgbClr>
                  </a:outerShdw>
                </a:effectLst>
                <a:latin typeface="Söhne"/>
              </a:rPr>
              <a:t> </a:t>
            </a:r>
          </a:p>
          <a:p>
            <a:r>
              <a:rPr lang="en-US" sz="2400" b="1" i="1" dirty="0">
                <a:latin typeface="Söhne"/>
              </a:rPr>
              <a:t>Adjust how managers work with </a:t>
            </a:r>
            <a:r>
              <a:rPr lang="en-US" sz="2400" b="1" i="1" dirty="0" err="1">
                <a:latin typeface="Söhne"/>
              </a:rPr>
              <a:t>GenZ</a:t>
            </a:r>
            <a:r>
              <a:rPr lang="en-US" sz="2400" b="1" i="1" dirty="0">
                <a:latin typeface="Söhne"/>
              </a:rPr>
              <a:t> by making sure they clearly communicate, set goals, and offer support.</a:t>
            </a:r>
            <a:br>
              <a:rPr lang="en-US" sz="2400" b="1" i="1" dirty="0">
                <a:latin typeface="Söhne"/>
              </a:rPr>
            </a:br>
            <a:endParaRPr lang="en-IN" sz="2400" b="1" i="1" dirty="0">
              <a:latin typeface="Söhne"/>
            </a:endParaRPr>
          </a:p>
        </p:txBody>
      </p:sp>
      <p:pic>
        <p:nvPicPr>
          <p:cNvPr id="4" name="Picture 3">
            <a:extLst>
              <a:ext uri="{FF2B5EF4-FFF2-40B4-BE49-F238E27FC236}">
                <a16:creationId xmlns:a16="http://schemas.microsoft.com/office/drawing/2014/main" id="{9EE02BD7-CB7A-2211-8648-2DFA328F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747540"/>
            <a:ext cx="10647831" cy="5544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219200" y="2646761"/>
            <a:ext cx="8144502" cy="3439083"/>
          </a:xfrm>
          <a:prstGeom prst="rect">
            <a:avLst/>
          </a:prstGeom>
        </p:spPr>
        <p:txBody>
          <a:bodyPr lIns="0" tIns="0" rIns="0" bIns="0" rtlCol="0" anchor="t">
            <a:spAutoFit/>
          </a:bodyPr>
          <a:lstStyle/>
          <a:p>
            <a:pPr marL="0" lvl="1" indent="0">
              <a:lnSpc>
                <a:spcPts val="13330"/>
              </a:lnSpc>
            </a:pPr>
            <a:r>
              <a:rPr lang="en-US" sz="14810" spc="-681" dirty="0">
                <a:solidFill>
                  <a:srgbClr val="00694C"/>
                </a:solidFill>
                <a:latin typeface="Raleway Medium"/>
              </a:rPr>
              <a:t>Thank you Slide</a:t>
            </a:r>
          </a:p>
        </p:txBody>
      </p:sp>
      <p:sp>
        <p:nvSpPr>
          <p:cNvPr id="4" name="TextBox 3">
            <a:extLst>
              <a:ext uri="{FF2B5EF4-FFF2-40B4-BE49-F238E27FC236}">
                <a16:creationId xmlns:a16="http://schemas.microsoft.com/office/drawing/2014/main" id="{DC374F54-9B47-E2D3-68BF-600DB389FA17}"/>
              </a:ext>
            </a:extLst>
          </p:cNvPr>
          <p:cNvSpPr txBox="1"/>
          <p:nvPr/>
        </p:nvSpPr>
        <p:spPr>
          <a:xfrm>
            <a:off x="10929722" y="4366302"/>
            <a:ext cx="7358278" cy="707886"/>
          </a:xfrm>
          <a:prstGeom prst="rect">
            <a:avLst/>
          </a:prstGeom>
          <a:noFill/>
        </p:spPr>
        <p:txBody>
          <a:bodyPr wrap="square" rtlCol="0">
            <a:spAutoFit/>
          </a:bodyPr>
          <a:lstStyle/>
          <a:p>
            <a:pPr algn="ctr"/>
            <a:r>
              <a:rPr lang="en-IN" sz="4000" dirty="0">
                <a:latin typeface="Arial Rounded MT Bold" panose="020F0704030504030204" pitchFamily="34" charset="0"/>
              </a:rPr>
              <a:t>RANVEER SURKUTWAR</a:t>
            </a:r>
          </a:p>
        </p:txBody>
      </p:sp>
      <p:sp>
        <p:nvSpPr>
          <p:cNvPr id="5" name="TextBox 4">
            <a:extLst>
              <a:ext uri="{FF2B5EF4-FFF2-40B4-BE49-F238E27FC236}">
                <a16:creationId xmlns:a16="http://schemas.microsoft.com/office/drawing/2014/main" id="{6589706E-2E9D-2517-C274-75769F4DC661}"/>
              </a:ext>
            </a:extLst>
          </p:cNvPr>
          <p:cNvSpPr txBox="1"/>
          <p:nvPr/>
        </p:nvSpPr>
        <p:spPr>
          <a:xfrm>
            <a:off x="12268200" y="5174713"/>
            <a:ext cx="5029200" cy="523220"/>
          </a:xfrm>
          <a:prstGeom prst="rect">
            <a:avLst/>
          </a:prstGeom>
          <a:noFill/>
        </p:spPr>
        <p:txBody>
          <a:bodyPr wrap="square" rtlCol="0">
            <a:spAutoFit/>
          </a:bodyPr>
          <a:lstStyle/>
          <a:p>
            <a:r>
              <a:rPr lang="en-IN" sz="2800" dirty="0">
                <a:latin typeface="Aptos Narrow" panose="020B0004020202020204" pitchFamily="34" charset="0"/>
              </a:rPr>
              <a:t>ranveerreddy0505@gmail.com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6C4A4-4157-2DBA-49EF-DE7E4D1AC8EC}"/>
              </a:ext>
            </a:extLst>
          </p:cNvPr>
          <p:cNvSpPr txBox="1"/>
          <p:nvPr/>
        </p:nvSpPr>
        <p:spPr>
          <a:xfrm>
            <a:off x="5396778" y="652707"/>
            <a:ext cx="7494443" cy="615553"/>
          </a:xfrm>
          <a:prstGeom prst="rect">
            <a:avLst/>
          </a:prstGeom>
          <a:ln>
            <a:noFill/>
          </a:ln>
        </p:spPr>
        <p:txBody>
          <a:bodyPr wrap="square" lIns="0" tIns="0" rIns="0" bIns="0" rtlCol="0" anchor="t">
            <a:spAutoFit/>
          </a:bodyPr>
          <a:lstStyle>
            <a:defPPr>
              <a:defRPr lang="en-US"/>
            </a:defPPr>
            <a:lvl1pPr algn="ctr">
              <a:defRPr sz="4000">
                <a:solidFill>
                  <a:schemeClr val="accent1"/>
                </a:solidFill>
                <a:latin typeface="Arial Narrow" panose="020B0606020202030204" pitchFamily="34" charset="0"/>
                <a:cs typeface="Arial" panose="020B0604020202020204" pitchFamily="34" charset="0"/>
              </a:defRPr>
            </a:lvl1pPr>
          </a:lstStyle>
          <a:p>
            <a:r>
              <a:rPr lang="en-US" dirty="0"/>
              <a:t>ROAD MAP</a:t>
            </a:r>
            <a:endParaRPr lang="en-IN" dirty="0"/>
          </a:p>
        </p:txBody>
      </p:sp>
      <p:pic>
        <p:nvPicPr>
          <p:cNvPr id="4" name="Picture 3">
            <a:extLst>
              <a:ext uri="{FF2B5EF4-FFF2-40B4-BE49-F238E27FC236}">
                <a16:creationId xmlns:a16="http://schemas.microsoft.com/office/drawing/2014/main" id="{B68048F6-9943-C91A-DB69-9185CA8CF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152900"/>
            <a:ext cx="10820058" cy="4879847"/>
          </a:xfrm>
          <a:prstGeom prst="rect">
            <a:avLst/>
          </a:prstGeom>
        </p:spPr>
      </p:pic>
      <p:pic>
        <p:nvPicPr>
          <p:cNvPr id="5" name="Picture 4">
            <a:extLst>
              <a:ext uri="{FF2B5EF4-FFF2-40B4-BE49-F238E27FC236}">
                <a16:creationId xmlns:a16="http://schemas.microsoft.com/office/drawing/2014/main" id="{909DDE5D-6190-C65F-DBA7-8D4FB74EA5A1}"/>
              </a:ext>
            </a:extLst>
          </p:cNvPr>
          <p:cNvPicPr>
            <a:picLocks noChangeAspect="1"/>
          </p:cNvPicPr>
          <p:nvPr/>
        </p:nvPicPr>
        <p:blipFill rotWithShape="1">
          <a:blip r:embed="rId2">
            <a:extLst>
              <a:ext uri="{28A0092B-C50C-407E-A947-70E740481C1C}">
                <a14:useLocalDpi xmlns:a14="http://schemas.microsoft.com/office/drawing/2010/main" val="0"/>
              </a:ext>
            </a:extLst>
          </a:blip>
          <a:srcRect r="50306"/>
          <a:stretch/>
        </p:blipFill>
        <p:spPr>
          <a:xfrm>
            <a:off x="11973955" y="4152900"/>
            <a:ext cx="5378863" cy="4881600"/>
          </a:xfrm>
          <a:prstGeom prst="rect">
            <a:avLst/>
          </a:prstGeom>
        </p:spPr>
      </p:pic>
      <p:pic>
        <p:nvPicPr>
          <p:cNvPr id="24" name="Picture 23">
            <a:extLst>
              <a:ext uri="{FF2B5EF4-FFF2-40B4-BE49-F238E27FC236}">
                <a16:creationId xmlns:a16="http://schemas.microsoft.com/office/drawing/2014/main" id="{0F10E0DD-25F5-8A03-15EC-F7F9D4A4995D}"/>
              </a:ext>
            </a:extLst>
          </p:cNvPr>
          <p:cNvPicPr>
            <a:picLocks noChangeAspect="1"/>
          </p:cNvPicPr>
          <p:nvPr/>
        </p:nvPicPr>
        <p:blipFill rotWithShape="1">
          <a:blip r:embed="rId2">
            <a:extLst>
              <a:ext uri="{28A0092B-C50C-407E-A947-70E740481C1C}">
                <a14:useLocalDpi xmlns:a14="http://schemas.microsoft.com/office/drawing/2010/main" val="0"/>
              </a:ext>
            </a:extLst>
          </a:blip>
          <a:srcRect l="6329" t="14146" r="89873" b="80241"/>
          <a:stretch/>
        </p:blipFill>
        <p:spPr>
          <a:xfrm>
            <a:off x="12993780" y="4549145"/>
            <a:ext cx="917998" cy="612000"/>
          </a:xfrm>
          <a:prstGeom prst="rect">
            <a:avLst/>
          </a:prstGeom>
        </p:spPr>
      </p:pic>
      <p:pic>
        <p:nvPicPr>
          <p:cNvPr id="25" name="Picture 24">
            <a:extLst>
              <a:ext uri="{FF2B5EF4-FFF2-40B4-BE49-F238E27FC236}">
                <a16:creationId xmlns:a16="http://schemas.microsoft.com/office/drawing/2014/main" id="{65D099D9-3CA0-E89E-A77A-42DAB46D1F67}"/>
              </a:ext>
            </a:extLst>
          </p:cNvPr>
          <p:cNvPicPr>
            <a:picLocks noChangeAspect="1"/>
          </p:cNvPicPr>
          <p:nvPr/>
        </p:nvPicPr>
        <p:blipFill rotWithShape="1">
          <a:blip r:embed="rId2">
            <a:extLst>
              <a:ext uri="{28A0092B-C50C-407E-A947-70E740481C1C}">
                <a14:useLocalDpi xmlns:a14="http://schemas.microsoft.com/office/drawing/2010/main" val="0"/>
              </a:ext>
            </a:extLst>
          </a:blip>
          <a:srcRect l="33750" t="13969" r="63750" b="80488"/>
          <a:stretch/>
        </p:blipFill>
        <p:spPr>
          <a:xfrm>
            <a:off x="15849600" y="4477145"/>
            <a:ext cx="756000" cy="756000"/>
          </a:xfrm>
          <a:prstGeom prst="rect">
            <a:avLst/>
          </a:prstGeom>
        </p:spPr>
      </p:pic>
      <p:sp>
        <p:nvSpPr>
          <p:cNvPr id="26" name="TextBox 25">
            <a:extLst>
              <a:ext uri="{FF2B5EF4-FFF2-40B4-BE49-F238E27FC236}">
                <a16:creationId xmlns:a16="http://schemas.microsoft.com/office/drawing/2014/main" id="{13E4E7CC-C905-C209-3BB6-163B953B666E}"/>
              </a:ext>
            </a:extLst>
          </p:cNvPr>
          <p:cNvSpPr txBox="1"/>
          <p:nvPr/>
        </p:nvSpPr>
        <p:spPr>
          <a:xfrm>
            <a:off x="15871309" y="4395958"/>
            <a:ext cx="917998" cy="769441"/>
          </a:xfrm>
          <a:prstGeom prst="rect">
            <a:avLst/>
          </a:prstGeom>
          <a:noFill/>
        </p:spPr>
        <p:txBody>
          <a:bodyPr wrap="square" rtlCol="0">
            <a:spAutoFit/>
          </a:bodyPr>
          <a:lstStyle/>
          <a:p>
            <a:r>
              <a:rPr lang="en-IN" sz="4400" dirty="0">
                <a:solidFill>
                  <a:schemeClr val="bg1"/>
                </a:solidFill>
                <a:latin typeface="Arial" panose="020B0604020202020204" pitchFamily="34" charset="0"/>
                <a:cs typeface="Arial" panose="020B0604020202020204" pitchFamily="34" charset="0"/>
              </a:rPr>
              <a:t>06</a:t>
            </a:r>
          </a:p>
        </p:txBody>
      </p:sp>
      <p:sp>
        <p:nvSpPr>
          <p:cNvPr id="27" name="TextBox 26">
            <a:extLst>
              <a:ext uri="{FF2B5EF4-FFF2-40B4-BE49-F238E27FC236}">
                <a16:creationId xmlns:a16="http://schemas.microsoft.com/office/drawing/2014/main" id="{376CDBD8-E16C-674A-B4A3-CAED19ADEAB3}"/>
              </a:ext>
            </a:extLst>
          </p:cNvPr>
          <p:cNvSpPr txBox="1"/>
          <p:nvPr/>
        </p:nvSpPr>
        <p:spPr>
          <a:xfrm>
            <a:off x="12993780" y="4393831"/>
            <a:ext cx="917998" cy="769441"/>
          </a:xfrm>
          <a:prstGeom prst="rect">
            <a:avLst/>
          </a:prstGeom>
          <a:noFill/>
        </p:spPr>
        <p:txBody>
          <a:bodyPr wrap="square" rtlCol="0">
            <a:spAutoFit/>
          </a:bodyPr>
          <a:lstStyle/>
          <a:p>
            <a:r>
              <a:rPr lang="en-IN" sz="4400" dirty="0">
                <a:solidFill>
                  <a:schemeClr val="bg1"/>
                </a:solidFill>
                <a:latin typeface="Arial" panose="020B0604020202020204" pitchFamily="34" charset="0"/>
                <a:cs typeface="Arial" panose="020B0604020202020204" pitchFamily="34" charset="0"/>
              </a:rPr>
              <a:t>05</a:t>
            </a:r>
          </a:p>
        </p:txBody>
      </p:sp>
      <p:sp>
        <p:nvSpPr>
          <p:cNvPr id="28" name="TextBox 27">
            <a:extLst>
              <a:ext uri="{FF2B5EF4-FFF2-40B4-BE49-F238E27FC236}">
                <a16:creationId xmlns:a16="http://schemas.microsoft.com/office/drawing/2014/main" id="{1D985319-6B59-8FE2-9FEC-44164CD8D97D}"/>
              </a:ext>
            </a:extLst>
          </p:cNvPr>
          <p:cNvSpPr txBox="1"/>
          <p:nvPr/>
        </p:nvSpPr>
        <p:spPr>
          <a:xfrm>
            <a:off x="1219199" y="5600700"/>
            <a:ext cx="1612411" cy="1477328"/>
          </a:xfrm>
          <a:prstGeom prst="rect">
            <a:avLst/>
          </a:prstGeom>
          <a:solidFill>
            <a:schemeClr val="bg1"/>
          </a:solidFill>
          <a:ln>
            <a:solidFill>
              <a:schemeClr val="bg1"/>
            </a:solidFill>
          </a:ln>
        </p:spPr>
        <p:txBody>
          <a:bodyPr wrap="square" rtlCol="0">
            <a:spAutoFit/>
          </a:bodyPr>
          <a:lstStyle/>
          <a:p>
            <a:r>
              <a:rPr lang="en-US" dirty="0">
                <a:latin typeface="Google Sans"/>
              </a:rPr>
              <a:t>Introduction to </a:t>
            </a:r>
            <a:r>
              <a:rPr lang="en-US" sz="1800" dirty="0">
                <a:latin typeface="Google Sans"/>
              </a:rPr>
              <a:t> the problem statement and researching about it.          </a:t>
            </a:r>
            <a:endParaRPr lang="en-IN" sz="1800" dirty="0">
              <a:latin typeface="Google Sans"/>
            </a:endParaRPr>
          </a:p>
        </p:txBody>
      </p:sp>
      <p:sp>
        <p:nvSpPr>
          <p:cNvPr id="29" name="TextBox 28">
            <a:extLst>
              <a:ext uri="{FF2B5EF4-FFF2-40B4-BE49-F238E27FC236}">
                <a16:creationId xmlns:a16="http://schemas.microsoft.com/office/drawing/2014/main" id="{87A9E0EC-DE80-74C2-9015-18B3A957C4F2}"/>
              </a:ext>
            </a:extLst>
          </p:cNvPr>
          <p:cNvSpPr txBox="1"/>
          <p:nvPr/>
        </p:nvSpPr>
        <p:spPr>
          <a:xfrm>
            <a:off x="3984470" y="5584793"/>
            <a:ext cx="1612411" cy="2031325"/>
          </a:xfrm>
          <a:prstGeom prst="rect">
            <a:avLst/>
          </a:prstGeom>
          <a:solidFill>
            <a:schemeClr val="bg1"/>
          </a:solidFill>
          <a:ln>
            <a:solidFill>
              <a:schemeClr val="bg1"/>
            </a:solidFill>
          </a:ln>
        </p:spPr>
        <p:txBody>
          <a:bodyPr wrap="square" rtlCol="0">
            <a:spAutoFit/>
          </a:bodyPr>
          <a:lstStyle/>
          <a:p>
            <a:r>
              <a:rPr lang="en-US" sz="1800" dirty="0">
                <a:latin typeface="Google Sans"/>
              </a:rPr>
              <a:t>Approaching the problem statement and creating busines</a:t>
            </a:r>
            <a:r>
              <a:rPr lang="en-US" dirty="0">
                <a:latin typeface="Google Sans"/>
              </a:rPr>
              <a:t>s research  document</a:t>
            </a:r>
            <a:endParaRPr lang="en-US" sz="1800" dirty="0">
              <a:latin typeface="Google Sans"/>
            </a:endParaRPr>
          </a:p>
        </p:txBody>
      </p:sp>
      <p:sp>
        <p:nvSpPr>
          <p:cNvPr id="30" name="TextBox 29">
            <a:extLst>
              <a:ext uri="{FF2B5EF4-FFF2-40B4-BE49-F238E27FC236}">
                <a16:creationId xmlns:a16="http://schemas.microsoft.com/office/drawing/2014/main" id="{2A5B5FD3-8AB0-588F-A45B-49FEF47C56C1}"/>
              </a:ext>
            </a:extLst>
          </p:cNvPr>
          <p:cNvSpPr txBox="1"/>
          <p:nvPr/>
        </p:nvSpPr>
        <p:spPr>
          <a:xfrm>
            <a:off x="6781799" y="5577160"/>
            <a:ext cx="1612411" cy="1754326"/>
          </a:xfrm>
          <a:prstGeom prst="rect">
            <a:avLst/>
          </a:prstGeom>
          <a:solidFill>
            <a:schemeClr val="bg1"/>
          </a:solidFill>
          <a:ln>
            <a:solidFill>
              <a:schemeClr val="bg1"/>
            </a:solidFill>
          </a:ln>
        </p:spPr>
        <p:txBody>
          <a:bodyPr wrap="square" rtlCol="0">
            <a:spAutoFit/>
          </a:bodyPr>
          <a:lstStyle/>
          <a:p>
            <a:r>
              <a:rPr lang="en-US" sz="1800" dirty="0">
                <a:latin typeface="Google Sans"/>
              </a:rPr>
              <a:t>Data collection and cleaning using </a:t>
            </a:r>
            <a:r>
              <a:rPr lang="en-US" dirty="0">
                <a:latin typeface="Google Sans"/>
              </a:rPr>
              <a:t>S</a:t>
            </a:r>
            <a:r>
              <a:rPr lang="en-US" sz="1800" dirty="0">
                <a:latin typeface="Google Sans"/>
              </a:rPr>
              <a:t>QL.</a:t>
            </a:r>
          </a:p>
          <a:p>
            <a:endParaRPr lang="en-US" dirty="0">
              <a:latin typeface="Google Sans"/>
            </a:endParaRPr>
          </a:p>
          <a:p>
            <a:endParaRPr lang="en-US" sz="1800" dirty="0">
              <a:latin typeface="Google Sans"/>
            </a:endParaRPr>
          </a:p>
          <a:p>
            <a:endParaRPr lang="en-IN" sz="1800" dirty="0">
              <a:latin typeface="Google Sans"/>
            </a:endParaRPr>
          </a:p>
        </p:txBody>
      </p:sp>
      <p:sp>
        <p:nvSpPr>
          <p:cNvPr id="31" name="TextBox 30">
            <a:extLst>
              <a:ext uri="{FF2B5EF4-FFF2-40B4-BE49-F238E27FC236}">
                <a16:creationId xmlns:a16="http://schemas.microsoft.com/office/drawing/2014/main" id="{33B1541E-800B-D789-6EE0-7A6EFDBBDB50}"/>
              </a:ext>
            </a:extLst>
          </p:cNvPr>
          <p:cNvSpPr txBox="1"/>
          <p:nvPr/>
        </p:nvSpPr>
        <p:spPr>
          <a:xfrm>
            <a:off x="9512789" y="5600700"/>
            <a:ext cx="1612410" cy="1754326"/>
          </a:xfrm>
          <a:prstGeom prst="rect">
            <a:avLst/>
          </a:prstGeom>
          <a:solidFill>
            <a:schemeClr val="bg1"/>
          </a:solidFill>
          <a:ln>
            <a:solidFill>
              <a:schemeClr val="bg1"/>
            </a:solidFill>
          </a:ln>
        </p:spPr>
        <p:txBody>
          <a:bodyPr wrap="square" rtlCol="0">
            <a:spAutoFit/>
          </a:bodyPr>
          <a:lstStyle/>
          <a:p>
            <a:r>
              <a:rPr lang="en-US" sz="1800" dirty="0">
                <a:latin typeface="Google Sans"/>
              </a:rPr>
              <a:t>Analysis of Business questions using SQL.</a:t>
            </a:r>
          </a:p>
          <a:p>
            <a:endParaRPr lang="en-US" dirty="0">
              <a:latin typeface="Google Sans"/>
            </a:endParaRPr>
          </a:p>
          <a:p>
            <a:endParaRPr lang="en-US" sz="1800" dirty="0">
              <a:latin typeface="Google Sans"/>
            </a:endParaRPr>
          </a:p>
        </p:txBody>
      </p:sp>
      <p:pic>
        <p:nvPicPr>
          <p:cNvPr id="33" name="Picture 32">
            <a:extLst>
              <a:ext uri="{FF2B5EF4-FFF2-40B4-BE49-F238E27FC236}">
                <a16:creationId xmlns:a16="http://schemas.microsoft.com/office/drawing/2014/main" id="{3F3E7D67-A4F6-2471-410B-30D38F9DE16D}"/>
              </a:ext>
            </a:extLst>
          </p:cNvPr>
          <p:cNvPicPr>
            <a:picLocks noChangeAspect="1"/>
          </p:cNvPicPr>
          <p:nvPr/>
        </p:nvPicPr>
        <p:blipFill rotWithShape="1">
          <a:blip r:embed="rId2">
            <a:extLst>
              <a:ext uri="{28A0092B-C50C-407E-A947-70E740481C1C}">
                <a14:useLocalDpi xmlns:a14="http://schemas.microsoft.com/office/drawing/2010/main" val="0"/>
              </a:ext>
            </a:extLst>
          </a:blip>
          <a:srcRect l="5552" t="79710" r="64695" b="-1848"/>
          <a:stretch/>
        </p:blipFill>
        <p:spPr>
          <a:xfrm>
            <a:off x="9561316" y="7758938"/>
            <a:ext cx="3432464" cy="1429124"/>
          </a:xfrm>
          <a:prstGeom prst="rect">
            <a:avLst/>
          </a:prstGeom>
        </p:spPr>
      </p:pic>
      <p:sp>
        <p:nvSpPr>
          <p:cNvPr id="34" name="TextBox 33">
            <a:extLst>
              <a:ext uri="{FF2B5EF4-FFF2-40B4-BE49-F238E27FC236}">
                <a16:creationId xmlns:a16="http://schemas.microsoft.com/office/drawing/2014/main" id="{0392A1BF-05BF-9A5B-B3F2-FC34DBE9A9CD}"/>
              </a:ext>
            </a:extLst>
          </p:cNvPr>
          <p:cNvSpPr txBox="1"/>
          <p:nvPr/>
        </p:nvSpPr>
        <p:spPr>
          <a:xfrm>
            <a:off x="12231780" y="5534891"/>
            <a:ext cx="1679998" cy="1754326"/>
          </a:xfrm>
          <a:prstGeom prst="rect">
            <a:avLst/>
          </a:prstGeom>
          <a:solidFill>
            <a:schemeClr val="bg1"/>
          </a:solidFill>
          <a:ln>
            <a:solidFill>
              <a:schemeClr val="bg1"/>
            </a:solidFill>
          </a:ln>
        </p:spPr>
        <p:txBody>
          <a:bodyPr wrap="square" rtlCol="0">
            <a:spAutoFit/>
          </a:bodyPr>
          <a:lstStyle/>
          <a:p>
            <a:r>
              <a:rPr lang="en-US" sz="1800" dirty="0">
                <a:latin typeface="Google Sans"/>
              </a:rPr>
              <a:t>Creating a comprehensive Dashboard</a:t>
            </a:r>
          </a:p>
          <a:p>
            <a:r>
              <a:rPr lang="en-US" sz="1800" dirty="0">
                <a:latin typeface="Google Sans"/>
              </a:rPr>
              <a:t>and </a:t>
            </a:r>
          </a:p>
          <a:p>
            <a:r>
              <a:rPr lang="en-US" dirty="0">
                <a:latin typeface="Google Sans"/>
              </a:rPr>
              <a:t>Focus area Dashboard.</a:t>
            </a:r>
            <a:endParaRPr lang="en-US" sz="1800" dirty="0">
              <a:latin typeface="Google Sans"/>
            </a:endParaRPr>
          </a:p>
        </p:txBody>
      </p:sp>
      <p:sp>
        <p:nvSpPr>
          <p:cNvPr id="35" name="TextBox 34">
            <a:extLst>
              <a:ext uri="{FF2B5EF4-FFF2-40B4-BE49-F238E27FC236}">
                <a16:creationId xmlns:a16="http://schemas.microsoft.com/office/drawing/2014/main" id="{75133A0A-9D77-6621-E85A-746D19B8B68A}"/>
              </a:ext>
            </a:extLst>
          </p:cNvPr>
          <p:cNvSpPr txBox="1"/>
          <p:nvPr/>
        </p:nvSpPr>
        <p:spPr>
          <a:xfrm>
            <a:off x="15163799" y="5481190"/>
            <a:ext cx="1525799" cy="1754326"/>
          </a:xfrm>
          <a:prstGeom prst="rect">
            <a:avLst/>
          </a:prstGeom>
          <a:solidFill>
            <a:schemeClr val="bg1"/>
          </a:solidFill>
          <a:ln>
            <a:solidFill>
              <a:schemeClr val="bg1"/>
            </a:solidFill>
          </a:ln>
        </p:spPr>
        <p:txBody>
          <a:bodyPr wrap="square" rtlCol="0">
            <a:spAutoFit/>
          </a:bodyPr>
          <a:lstStyle/>
          <a:p>
            <a:r>
              <a:rPr lang="en-US" sz="1800" dirty="0">
                <a:latin typeface="Google Sans"/>
              </a:rPr>
              <a:t>The Final              Insights</a:t>
            </a:r>
          </a:p>
          <a:p>
            <a:endParaRPr lang="en-US" dirty="0">
              <a:latin typeface="Google Sans"/>
            </a:endParaRPr>
          </a:p>
          <a:p>
            <a:endParaRPr lang="en-US" sz="1800" dirty="0">
              <a:latin typeface="Google Sans"/>
            </a:endParaRPr>
          </a:p>
          <a:p>
            <a:endParaRPr lang="en-US" dirty="0">
              <a:latin typeface="Google Sans"/>
            </a:endParaRPr>
          </a:p>
          <a:p>
            <a:endParaRPr lang="en-US" sz="1800" dirty="0">
              <a:latin typeface="Google Sans"/>
            </a:endParaRPr>
          </a:p>
        </p:txBody>
      </p:sp>
      <p:pic>
        <p:nvPicPr>
          <p:cNvPr id="53" name="Picture 52">
            <a:extLst>
              <a:ext uri="{FF2B5EF4-FFF2-40B4-BE49-F238E27FC236}">
                <a16:creationId xmlns:a16="http://schemas.microsoft.com/office/drawing/2014/main" id="{24F851BB-6F00-6084-3A29-2E8BCC9E06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3693" y="-995186"/>
            <a:ext cx="7380000" cy="3926203"/>
          </a:xfrm>
          <a:prstGeom prst="rect">
            <a:avLst/>
          </a:prstGeom>
        </p:spPr>
      </p:pic>
    </p:spTree>
    <p:extLst>
      <p:ext uri="{BB962C8B-B14F-4D97-AF65-F5344CB8AC3E}">
        <p14:creationId xmlns:p14="http://schemas.microsoft.com/office/powerpoint/2010/main" val="4038511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27478C7-A3D0-8FC3-2BE2-8197B83F39DF}"/>
              </a:ext>
            </a:extLst>
          </p:cNvPr>
          <p:cNvGrpSpPr/>
          <p:nvPr/>
        </p:nvGrpSpPr>
        <p:grpSpPr>
          <a:xfrm>
            <a:off x="13673160" y="7842689"/>
            <a:ext cx="91080" cy="69120"/>
            <a:chOff x="14304120" y="6733527"/>
            <a:chExt cx="91080" cy="69120"/>
          </a:xfrm>
        </p:grpSpPr>
        <mc:AlternateContent xmlns:mc="http://schemas.openxmlformats.org/markup-compatibility/2006" xmlns:p14="http://schemas.microsoft.com/office/powerpoint/2010/main">
          <mc:Choice Requires="p14">
            <p:contentPart p14:bwMode="auto" r:id="rId2">
              <p14:nvContentPartPr>
                <p14:cNvPr id="49" name="Ink 48">
                  <a:extLst>
                    <a:ext uri="{FF2B5EF4-FFF2-40B4-BE49-F238E27FC236}">
                      <a16:creationId xmlns:a16="http://schemas.microsoft.com/office/drawing/2014/main" id="{7FF8DF78-66B3-D1F2-9DE6-52EC0A19D9DE}"/>
                    </a:ext>
                  </a:extLst>
                </p14:cNvPr>
                <p14:cNvContentPartPr/>
                <p14:nvPr/>
              </p14:nvContentPartPr>
              <p14:xfrm>
                <a:off x="14352000" y="6733527"/>
                <a:ext cx="29520" cy="38520"/>
              </p14:xfrm>
            </p:contentPart>
          </mc:Choice>
          <mc:Fallback xmlns="">
            <p:pic>
              <p:nvPicPr>
                <p:cNvPr id="49" name="Ink 48">
                  <a:extLst>
                    <a:ext uri="{FF2B5EF4-FFF2-40B4-BE49-F238E27FC236}">
                      <a16:creationId xmlns:a16="http://schemas.microsoft.com/office/drawing/2014/main" id="{7FF8DF78-66B3-D1F2-9DE6-52EC0A19D9DE}"/>
                    </a:ext>
                  </a:extLst>
                </p:cNvPr>
                <p:cNvPicPr/>
                <p:nvPr/>
              </p:nvPicPr>
              <p:blipFill>
                <a:blip r:embed="rId3"/>
                <a:stretch>
                  <a:fillRect/>
                </a:stretch>
              </p:blipFill>
              <p:spPr>
                <a:xfrm>
                  <a:off x="14342889" y="6724527"/>
                  <a:ext cx="47378"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2CE70972-595B-CA68-B2C9-1349E68E30AC}"/>
                    </a:ext>
                  </a:extLst>
                </p14:cNvPr>
                <p14:cNvContentPartPr/>
                <p14:nvPr/>
              </p14:nvContentPartPr>
              <p14:xfrm>
                <a:off x="14304120" y="6740367"/>
                <a:ext cx="91080" cy="62280"/>
              </p14:xfrm>
            </p:contentPart>
          </mc:Choice>
          <mc:Fallback xmlns="">
            <p:pic>
              <p:nvPicPr>
                <p:cNvPr id="50" name="Ink 49">
                  <a:extLst>
                    <a:ext uri="{FF2B5EF4-FFF2-40B4-BE49-F238E27FC236}">
                      <a16:creationId xmlns:a16="http://schemas.microsoft.com/office/drawing/2014/main" id="{2CE70972-595B-CA68-B2C9-1349E68E30AC}"/>
                    </a:ext>
                  </a:extLst>
                </p:cNvPr>
                <p:cNvPicPr/>
                <p:nvPr/>
              </p:nvPicPr>
              <p:blipFill>
                <a:blip r:embed="rId5"/>
                <a:stretch>
                  <a:fillRect/>
                </a:stretch>
              </p:blipFill>
              <p:spPr>
                <a:xfrm>
                  <a:off x="14295084" y="6731315"/>
                  <a:ext cx="108790" cy="80023"/>
                </a:xfrm>
                <a:prstGeom prst="rect">
                  <a:avLst/>
                </a:prstGeom>
              </p:spPr>
            </p:pic>
          </mc:Fallback>
        </mc:AlternateContent>
      </p:grpSp>
      <p:sp>
        <p:nvSpPr>
          <p:cNvPr id="5" name="TextBox 4">
            <a:extLst>
              <a:ext uri="{FF2B5EF4-FFF2-40B4-BE49-F238E27FC236}">
                <a16:creationId xmlns:a16="http://schemas.microsoft.com/office/drawing/2014/main" id="{66210A2B-C4B7-C45C-516F-5BE62DFEFE5C}"/>
              </a:ext>
            </a:extLst>
          </p:cNvPr>
          <p:cNvSpPr txBox="1"/>
          <p:nvPr/>
        </p:nvSpPr>
        <p:spPr>
          <a:xfrm>
            <a:off x="3733800" y="178129"/>
            <a:ext cx="10820400" cy="984885"/>
          </a:xfrm>
          <a:prstGeom prst="rect">
            <a:avLst/>
          </a:prstGeom>
          <a:solidFill>
            <a:schemeClr val="bg1">
              <a:lumMod val="95000"/>
            </a:schemeClr>
          </a:solidFill>
          <a:ln>
            <a:solidFill>
              <a:schemeClr val="bg1"/>
            </a:solidFill>
          </a:ln>
        </p:spPr>
        <p:txBody>
          <a:bodyPr wrap="square" lIns="0" tIns="0" rIns="0" bIns="0" rtlCol="0" anchor="t">
            <a:spAutoFit/>
          </a:bodyPr>
          <a:lstStyle>
            <a:defPPr>
              <a:defRPr lang="en-US"/>
            </a:defPPr>
            <a:lvl1pPr algn="ctr">
              <a:defRPr sz="4000">
                <a:solidFill>
                  <a:schemeClr val="accent1"/>
                </a:solidFill>
                <a:latin typeface="Arial Narrow" panose="020B0606020202030204" pitchFamily="34" charset="0"/>
                <a:cs typeface="Arial" panose="020B0604020202020204" pitchFamily="34" charset="0"/>
              </a:defRPr>
            </a:lvl1pPr>
          </a:lstStyle>
          <a:p>
            <a:r>
              <a:rPr lang="en-IN" sz="3200" b="1" dirty="0"/>
              <a:t>Introduction to the problem statement and researching about it to get a better understanding</a:t>
            </a:r>
          </a:p>
        </p:txBody>
      </p:sp>
      <p:sp>
        <p:nvSpPr>
          <p:cNvPr id="6" name="TextBox 5">
            <a:extLst>
              <a:ext uri="{FF2B5EF4-FFF2-40B4-BE49-F238E27FC236}">
                <a16:creationId xmlns:a16="http://schemas.microsoft.com/office/drawing/2014/main" id="{973C1CFB-2D3F-B195-DFC0-B34163F69D88}"/>
              </a:ext>
            </a:extLst>
          </p:cNvPr>
          <p:cNvSpPr txBox="1"/>
          <p:nvPr/>
        </p:nvSpPr>
        <p:spPr>
          <a:xfrm>
            <a:off x="713508" y="3308780"/>
            <a:ext cx="8659091" cy="523220"/>
          </a:xfrm>
          <a:prstGeom prst="rect">
            <a:avLst/>
          </a:prstGeom>
          <a:noFill/>
        </p:spPr>
        <p:txBody>
          <a:bodyPr wrap="square" rtlCol="0">
            <a:spAutoFit/>
          </a:bodyPr>
          <a:lstStyle/>
          <a:p>
            <a:r>
              <a:rPr lang="en-IN" sz="2800" dirty="0">
                <a:latin typeface="Arial Narrow" panose="020B0606020202030204" pitchFamily="34" charset="0"/>
              </a:rPr>
              <a:t>Problem Statement : </a:t>
            </a:r>
            <a:r>
              <a:rPr lang="en-IN" sz="2800" dirty="0">
                <a:solidFill>
                  <a:schemeClr val="accent1"/>
                </a:solidFill>
                <a:latin typeface="Arial Narrow" panose="020B0606020202030204" pitchFamily="34" charset="0"/>
              </a:rPr>
              <a:t>Understanding Career Aspiration Of Gen Zs</a:t>
            </a:r>
          </a:p>
        </p:txBody>
      </p:sp>
      <p:sp>
        <p:nvSpPr>
          <p:cNvPr id="7" name="TextBox 6">
            <a:extLst>
              <a:ext uri="{FF2B5EF4-FFF2-40B4-BE49-F238E27FC236}">
                <a16:creationId xmlns:a16="http://schemas.microsoft.com/office/drawing/2014/main" id="{E03EC955-9ED5-0340-8FFE-A34AE3822AFE}"/>
              </a:ext>
            </a:extLst>
          </p:cNvPr>
          <p:cNvSpPr txBox="1"/>
          <p:nvPr/>
        </p:nvSpPr>
        <p:spPr>
          <a:xfrm>
            <a:off x="685800" y="4000500"/>
            <a:ext cx="16916400" cy="5262979"/>
          </a:xfrm>
          <a:prstGeom prst="rect">
            <a:avLst/>
          </a:prstGeom>
          <a:noFill/>
          <a:ln>
            <a:noFill/>
          </a:ln>
        </p:spPr>
        <p:txBody>
          <a:bodyPr wrap="square" rtlCol="0">
            <a:spAutoFit/>
          </a:bodyPr>
          <a:lstStyle/>
          <a:p>
            <a:endParaRPr lang="en-US" sz="2800" i="1" dirty="0">
              <a:effectLst/>
              <a:latin typeface="Bahnschrift Light Condensed" panose="020B0502040204020203" pitchFamily="34" charset="0"/>
            </a:endParaRPr>
          </a:p>
          <a:p>
            <a:pPr algn="l"/>
            <a:r>
              <a:rPr lang="en-US" sz="2800" b="0" i="0" dirty="0">
                <a:effectLst/>
                <a:latin typeface="Arial Narrow" panose="020B0606020202030204" pitchFamily="34" charset="0"/>
              </a:rPr>
              <a:t>Generation Z, those born after 1996 and known as digital natives, really value entrepreneurship, social responsibility, and personal achievement. This often leads them to pursue careers in tech, social media, and entertainment. Many Gen-Z individuals are interested in starting their own businesses, taking risks, and following their passions. They also have a strong desire to make a positive impact on the world, so they often choose careers in areas like social justice, sustainability, and environmentalism. Growing up in the digital age, Gen-Z is comfortable with technology and often dreams of working in tech-related fields such as software engineering, data analytics, and cybersecurity. They also highly value a good work-life balance and flexibility in their careers, preferring jobs that allow them to work from home or have flexible schedules. Additionally, Gen-Z is big on personal development and looks for careers that provide ongoing learning opportunities, like mentorship programs.</a:t>
            </a:r>
          </a:p>
          <a:p>
            <a:pPr algn="l"/>
            <a:endParaRPr lang="en-US" sz="2800" b="0" i="0" dirty="0">
              <a:solidFill>
                <a:srgbClr val="000000"/>
              </a:solidFill>
              <a:effectLst/>
              <a:latin typeface="Arial Narrow" panose="020B0606020202030204" pitchFamily="34" charset="0"/>
            </a:endParaRPr>
          </a:p>
          <a:p>
            <a:r>
              <a:rPr lang="en-US" sz="2800" dirty="0">
                <a:solidFill>
                  <a:schemeClr val="accent5"/>
                </a:solidFill>
                <a:latin typeface="Arial Narrow" panose="020B0606020202030204" pitchFamily="34" charset="0"/>
                <a:cs typeface="Arial" panose="020B0604020202020204" pitchFamily="34" charset="0"/>
              </a:rPr>
              <a:t>A</a:t>
            </a:r>
            <a:r>
              <a:rPr lang="en-US" sz="2800" b="0" i="0" dirty="0">
                <a:solidFill>
                  <a:schemeClr val="accent5"/>
                </a:solidFill>
                <a:effectLst/>
                <a:latin typeface="Arial Narrow" panose="020B0606020202030204" pitchFamily="34" charset="0"/>
                <a:cs typeface="Arial" panose="020B0604020202020204" pitchFamily="34" charset="0"/>
              </a:rPr>
              <a:t>rticle </a:t>
            </a:r>
            <a:r>
              <a:rPr lang="en-US" sz="2800" dirty="0">
                <a:solidFill>
                  <a:schemeClr val="accent5"/>
                </a:solidFill>
                <a:latin typeface="Arial Narrow" panose="020B0606020202030204" pitchFamily="34" charset="0"/>
                <a:cs typeface="Arial" panose="020B0604020202020204" pitchFamily="34" charset="0"/>
              </a:rPr>
              <a:t>used for </a:t>
            </a:r>
            <a:r>
              <a:rPr lang="en-US" sz="2800" b="0" i="0" dirty="0">
                <a:solidFill>
                  <a:schemeClr val="accent5"/>
                </a:solidFill>
                <a:effectLst/>
                <a:latin typeface="Arial Narrow" panose="020B0606020202030204" pitchFamily="34" charset="0"/>
                <a:cs typeface="Arial" panose="020B0604020202020204" pitchFamily="34" charset="0"/>
              </a:rPr>
              <a:t>research and understandin</a:t>
            </a:r>
            <a:r>
              <a:rPr lang="en-US" sz="2800" dirty="0">
                <a:solidFill>
                  <a:schemeClr val="accent5"/>
                </a:solidFill>
                <a:latin typeface="Arial Narrow" panose="020B0606020202030204" pitchFamily="34" charset="0"/>
                <a:cs typeface="Arial" panose="020B0604020202020204" pitchFamily="34" charset="0"/>
              </a:rPr>
              <a:t>g : </a:t>
            </a:r>
            <a:r>
              <a:rPr lang="en-US" sz="2800" i="1" dirty="0">
                <a:latin typeface="Arial Narrow" panose="020B0606020202030204" pitchFamily="34" charset="0"/>
              </a:rPr>
              <a:t>https://www.studocu.com/in/document/university-of-mumbai/bsc-information-technology/understanding-the-career-aspiration-of-gen-z/70073256</a:t>
            </a:r>
            <a:endParaRPr lang="en-IN" sz="2800" i="1" dirty="0">
              <a:latin typeface="Arial Narrow" panose="020B0606020202030204" pitchFamily="34" charset="0"/>
            </a:endParaRPr>
          </a:p>
        </p:txBody>
      </p:sp>
      <p:pic>
        <p:nvPicPr>
          <p:cNvPr id="8" name="Picture 7">
            <a:extLst>
              <a:ext uri="{FF2B5EF4-FFF2-40B4-BE49-F238E27FC236}">
                <a16:creationId xmlns:a16="http://schemas.microsoft.com/office/drawing/2014/main" id="{44286262-FE1F-093B-439C-FDFD6CE20D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1945" y="184921"/>
            <a:ext cx="2396836" cy="2396836"/>
          </a:xfrm>
          <a:prstGeom prst="rect">
            <a:avLst/>
          </a:prstGeom>
        </p:spPr>
      </p:pic>
    </p:spTree>
    <p:extLst>
      <p:ext uri="{BB962C8B-B14F-4D97-AF65-F5344CB8AC3E}">
        <p14:creationId xmlns:p14="http://schemas.microsoft.com/office/powerpoint/2010/main" val="219146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627478C7-A3D0-8FC3-2BE2-8197B83F39DF}"/>
              </a:ext>
            </a:extLst>
          </p:cNvPr>
          <p:cNvGrpSpPr/>
          <p:nvPr/>
        </p:nvGrpSpPr>
        <p:grpSpPr>
          <a:xfrm>
            <a:off x="13673160" y="7842689"/>
            <a:ext cx="91080" cy="69120"/>
            <a:chOff x="14304120" y="6733527"/>
            <a:chExt cx="91080" cy="69120"/>
          </a:xfrm>
        </p:grpSpPr>
        <mc:AlternateContent xmlns:mc="http://schemas.openxmlformats.org/markup-compatibility/2006" xmlns:p14="http://schemas.microsoft.com/office/powerpoint/2010/main">
          <mc:Choice Requires="p14">
            <p:contentPart p14:bwMode="auto" r:id="rId2">
              <p14:nvContentPartPr>
                <p14:cNvPr id="49" name="Ink 48">
                  <a:extLst>
                    <a:ext uri="{FF2B5EF4-FFF2-40B4-BE49-F238E27FC236}">
                      <a16:creationId xmlns:a16="http://schemas.microsoft.com/office/drawing/2014/main" id="{7FF8DF78-66B3-D1F2-9DE6-52EC0A19D9DE}"/>
                    </a:ext>
                  </a:extLst>
                </p14:cNvPr>
                <p14:cNvContentPartPr/>
                <p14:nvPr/>
              </p14:nvContentPartPr>
              <p14:xfrm>
                <a:off x="14352000" y="6733527"/>
                <a:ext cx="29520" cy="38520"/>
              </p14:xfrm>
            </p:contentPart>
          </mc:Choice>
          <mc:Fallback xmlns="">
            <p:pic>
              <p:nvPicPr>
                <p:cNvPr id="49" name="Ink 48">
                  <a:extLst>
                    <a:ext uri="{FF2B5EF4-FFF2-40B4-BE49-F238E27FC236}">
                      <a16:creationId xmlns:a16="http://schemas.microsoft.com/office/drawing/2014/main" id="{7FF8DF78-66B3-D1F2-9DE6-52EC0A19D9DE}"/>
                    </a:ext>
                  </a:extLst>
                </p:cNvPr>
                <p:cNvPicPr/>
                <p:nvPr/>
              </p:nvPicPr>
              <p:blipFill>
                <a:blip r:embed="rId8"/>
                <a:stretch>
                  <a:fillRect/>
                </a:stretch>
              </p:blipFill>
              <p:spPr>
                <a:xfrm>
                  <a:off x="14343360" y="6724527"/>
                  <a:ext cx="47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0" name="Ink 49">
                  <a:extLst>
                    <a:ext uri="{FF2B5EF4-FFF2-40B4-BE49-F238E27FC236}">
                      <a16:creationId xmlns:a16="http://schemas.microsoft.com/office/drawing/2014/main" id="{2CE70972-595B-CA68-B2C9-1349E68E30AC}"/>
                    </a:ext>
                  </a:extLst>
                </p14:cNvPr>
                <p14:cNvContentPartPr/>
                <p14:nvPr/>
              </p14:nvContentPartPr>
              <p14:xfrm>
                <a:off x="14304120" y="6740367"/>
                <a:ext cx="91080" cy="62280"/>
              </p14:xfrm>
            </p:contentPart>
          </mc:Choice>
          <mc:Fallback xmlns="">
            <p:pic>
              <p:nvPicPr>
                <p:cNvPr id="50" name="Ink 49">
                  <a:extLst>
                    <a:ext uri="{FF2B5EF4-FFF2-40B4-BE49-F238E27FC236}">
                      <a16:creationId xmlns:a16="http://schemas.microsoft.com/office/drawing/2014/main" id="{2CE70972-595B-CA68-B2C9-1349E68E30AC}"/>
                    </a:ext>
                  </a:extLst>
                </p:cNvPr>
                <p:cNvPicPr/>
                <p:nvPr/>
              </p:nvPicPr>
              <p:blipFill>
                <a:blip r:embed="rId10"/>
                <a:stretch>
                  <a:fillRect/>
                </a:stretch>
              </p:blipFill>
              <p:spPr>
                <a:xfrm>
                  <a:off x="14295480" y="6731727"/>
                  <a:ext cx="108720" cy="79920"/>
                </a:xfrm>
                <a:prstGeom prst="rect">
                  <a:avLst/>
                </a:prstGeom>
              </p:spPr>
            </p:pic>
          </mc:Fallback>
        </mc:AlternateContent>
      </p:grpSp>
      <p:sp>
        <p:nvSpPr>
          <p:cNvPr id="11" name="TextBox 10">
            <a:extLst>
              <a:ext uri="{FF2B5EF4-FFF2-40B4-BE49-F238E27FC236}">
                <a16:creationId xmlns:a16="http://schemas.microsoft.com/office/drawing/2014/main" id="{90F0DC53-00C4-EC6F-4CDB-6466DBA8262C}"/>
              </a:ext>
            </a:extLst>
          </p:cNvPr>
          <p:cNvSpPr txBox="1"/>
          <p:nvPr/>
        </p:nvSpPr>
        <p:spPr>
          <a:xfrm>
            <a:off x="131619" y="394676"/>
            <a:ext cx="13106400" cy="492443"/>
          </a:xfrm>
          <a:prstGeom prst="rect">
            <a:avLst/>
          </a:prstGeom>
          <a:solidFill>
            <a:schemeClr val="bg1">
              <a:lumMod val="95000"/>
            </a:schemeClr>
          </a:solidFill>
          <a:ln>
            <a:solidFill>
              <a:schemeClr val="bg1"/>
            </a:solidFill>
          </a:ln>
        </p:spPr>
        <p:txBody>
          <a:bodyPr wrap="square" lIns="0" tIns="0" rIns="0" bIns="0" rtlCol="0" anchor="t">
            <a:spAutoFit/>
          </a:bodyPr>
          <a:lstStyle>
            <a:defPPr>
              <a:defRPr lang="en-US"/>
            </a:defPPr>
            <a:lvl1pPr algn="ctr">
              <a:defRPr sz="3200" b="1">
                <a:solidFill>
                  <a:schemeClr val="accent1"/>
                </a:solidFill>
                <a:latin typeface="Arial Narrow" panose="020B0606020202030204" pitchFamily="34" charset="0"/>
                <a:cs typeface="Arial" panose="020B0604020202020204" pitchFamily="34" charset="0"/>
              </a:defRPr>
            </a:lvl1pPr>
          </a:lstStyle>
          <a:p>
            <a:r>
              <a:rPr lang="en-US" dirty="0"/>
              <a:t>Approaching the problem statement and creating a Business Research Document.</a:t>
            </a:r>
            <a:endParaRPr lang="en-IN" dirty="0"/>
          </a:p>
        </p:txBody>
      </p:sp>
      <p:sp>
        <p:nvSpPr>
          <p:cNvPr id="19" name="TextBox 18">
            <a:extLst>
              <a:ext uri="{FF2B5EF4-FFF2-40B4-BE49-F238E27FC236}">
                <a16:creationId xmlns:a16="http://schemas.microsoft.com/office/drawing/2014/main" id="{546D898A-BD01-B1B5-5FFB-BE44B7195399}"/>
              </a:ext>
            </a:extLst>
          </p:cNvPr>
          <p:cNvSpPr txBox="1"/>
          <p:nvPr/>
        </p:nvSpPr>
        <p:spPr>
          <a:xfrm>
            <a:off x="131618" y="1624519"/>
            <a:ext cx="17997053" cy="2031325"/>
          </a:xfrm>
          <a:prstGeom prst="rect">
            <a:avLst/>
          </a:prstGeom>
          <a:solidFill>
            <a:schemeClr val="accent2">
              <a:lumMod val="20000"/>
              <a:lumOff val="80000"/>
            </a:schemeClr>
          </a:solidFill>
        </p:spPr>
        <p:txBody>
          <a:bodyPr wrap="square" rtlCol="0">
            <a:spAutoFit/>
          </a:bodyPr>
          <a:lstStyle/>
          <a:p>
            <a:r>
              <a:rPr lang="en-US" b="1" i="0" dirty="0">
                <a:solidFill>
                  <a:schemeClr val="accent2"/>
                </a:solidFill>
                <a:effectLst/>
                <a:latin typeface="-apple-system"/>
              </a:rPr>
              <a:t>who are affected by not understanding the career aspiration of generation-z –</a:t>
            </a:r>
          </a:p>
          <a:p>
            <a:r>
              <a:rPr lang="en-US" b="1" dirty="0"/>
              <a:t>Companies</a:t>
            </a:r>
            <a:r>
              <a:rPr lang="en-US" dirty="0"/>
              <a:t> :  Gen-z will make their work more easier because in current scenario gen-z is are more skilled focused. </a:t>
            </a:r>
          </a:p>
          <a:p>
            <a:endParaRPr lang="en-US" dirty="0"/>
          </a:p>
          <a:p>
            <a:r>
              <a:rPr lang="en-US" b="1" dirty="0"/>
              <a:t>Education/universities </a:t>
            </a:r>
            <a:r>
              <a:rPr lang="en-US" dirty="0"/>
              <a:t>- They may find challenging to make relevant and effective courses carrier services without understanding of Gen-Z’s aspirations, it can lead to decreased enrolment rates. </a:t>
            </a:r>
          </a:p>
          <a:p>
            <a:endParaRPr lang="en-US" dirty="0"/>
          </a:p>
          <a:p>
            <a:pPr algn="l"/>
            <a:r>
              <a:rPr lang="en-IN" b="1" dirty="0"/>
              <a:t>Family : </a:t>
            </a:r>
            <a:r>
              <a:rPr lang="en-US" b="0" i="0" dirty="0">
                <a:solidFill>
                  <a:srgbClr val="374151"/>
                </a:solidFill>
                <a:effectLst/>
                <a:latin typeface="Söhne"/>
              </a:rPr>
              <a:t>Parents desire a balanced work-life for their Gen Z child.</a:t>
            </a:r>
          </a:p>
        </p:txBody>
      </p:sp>
      <p:sp>
        <p:nvSpPr>
          <p:cNvPr id="20" name="TextBox 19">
            <a:extLst>
              <a:ext uri="{FF2B5EF4-FFF2-40B4-BE49-F238E27FC236}">
                <a16:creationId xmlns:a16="http://schemas.microsoft.com/office/drawing/2014/main" id="{87185722-3032-6A66-D847-225F5BEE81C4}"/>
              </a:ext>
            </a:extLst>
          </p:cNvPr>
          <p:cNvSpPr txBox="1"/>
          <p:nvPr/>
        </p:nvSpPr>
        <p:spPr>
          <a:xfrm>
            <a:off x="152400" y="7374282"/>
            <a:ext cx="17997053" cy="2585323"/>
          </a:xfrm>
          <a:prstGeom prst="rect">
            <a:avLst/>
          </a:prstGeom>
          <a:solidFill>
            <a:schemeClr val="accent2">
              <a:lumMod val="20000"/>
              <a:lumOff val="80000"/>
            </a:schemeClr>
          </a:solidFill>
        </p:spPr>
        <p:txBody>
          <a:bodyPr wrap="square" rtlCol="0">
            <a:spAutoFit/>
          </a:bodyPr>
          <a:lstStyle/>
          <a:p>
            <a:pPr algn="l"/>
            <a:r>
              <a:rPr lang="en-US" b="1" dirty="0">
                <a:solidFill>
                  <a:schemeClr val="accent2"/>
                </a:solidFill>
                <a:latin typeface="Söhne"/>
              </a:rPr>
              <a:t>When is this happening?</a:t>
            </a:r>
          </a:p>
          <a:p>
            <a:pPr algn="l"/>
            <a:r>
              <a:rPr lang="en-US" i="0" dirty="0">
                <a:effectLst/>
                <a:latin typeface="Söhne"/>
              </a:rPr>
              <a:t>Timeline of Change:   - Emergence timeline is unclear, but trends are shaping up in the past few years.</a:t>
            </a:r>
          </a:p>
          <a:p>
            <a:pPr algn="l"/>
            <a:r>
              <a:rPr lang="en-US" i="0" dirty="0">
                <a:effectLst/>
                <a:latin typeface="Söhne"/>
              </a:rPr>
              <a:t>Post-Covid-19, a significant event influencing Gen Z's mindset towards work-life balance.</a:t>
            </a:r>
          </a:p>
          <a:p>
            <a:pPr algn="l"/>
            <a:r>
              <a:rPr lang="en-US" b="1" dirty="0">
                <a:latin typeface="Söhne"/>
              </a:rPr>
              <a:t>Lockdown Impact on Tech Companies</a:t>
            </a:r>
            <a:r>
              <a:rPr lang="en-US" i="0" dirty="0">
                <a:effectLst/>
                <a:latin typeface="Söhne"/>
              </a:rPr>
              <a:t>:</a:t>
            </a:r>
          </a:p>
          <a:p>
            <a:pPr algn="l"/>
            <a:r>
              <a:rPr lang="en-US" i="0" dirty="0">
                <a:effectLst/>
                <a:latin typeface="Söhne"/>
              </a:rPr>
              <a:t>During and after the lockdown, tech companies recognized the benefits of remote work.</a:t>
            </a:r>
          </a:p>
          <a:p>
            <a:pPr algn="l"/>
            <a:r>
              <a:rPr lang="en-US" i="0" dirty="0">
                <a:effectLst/>
                <a:latin typeface="Söhne"/>
              </a:rPr>
              <a:t> Full-time or partial work from home emerged as a strategy, saving costs and boosting employee morale.</a:t>
            </a:r>
          </a:p>
          <a:p>
            <a:pPr algn="l"/>
            <a:r>
              <a:rPr lang="en-US" b="1" i="0" dirty="0">
                <a:effectLst/>
                <a:latin typeface="Söhne"/>
              </a:rPr>
              <a:t>Shift in Gen Z's Lifestyle:</a:t>
            </a:r>
          </a:p>
          <a:p>
            <a:pPr algn="l"/>
            <a:r>
              <a:rPr lang="en-US" i="0" dirty="0">
                <a:effectLst/>
                <a:latin typeface="Söhne"/>
              </a:rPr>
              <a:t>Gen Z is reevaluating priorities, placing a greater focus on work-life balance.</a:t>
            </a:r>
          </a:p>
          <a:p>
            <a:pPr algn="l"/>
            <a:r>
              <a:rPr lang="en-US" i="0" dirty="0">
                <a:effectLst/>
                <a:latin typeface="Söhne"/>
              </a:rPr>
              <a:t>Time saved from reduced office commute enhances personal lives, fostering prosperity.</a:t>
            </a:r>
            <a:endParaRPr lang="en-IN" dirty="0"/>
          </a:p>
        </p:txBody>
      </p:sp>
      <p:sp>
        <p:nvSpPr>
          <p:cNvPr id="21" name="TextBox 20">
            <a:extLst>
              <a:ext uri="{FF2B5EF4-FFF2-40B4-BE49-F238E27FC236}">
                <a16:creationId xmlns:a16="http://schemas.microsoft.com/office/drawing/2014/main" id="{6E03E0EA-B51E-4DFC-7976-60AE344620FD}"/>
              </a:ext>
            </a:extLst>
          </p:cNvPr>
          <p:cNvSpPr txBox="1"/>
          <p:nvPr/>
        </p:nvSpPr>
        <p:spPr>
          <a:xfrm>
            <a:off x="131618" y="4010997"/>
            <a:ext cx="17997053" cy="1477328"/>
          </a:xfrm>
          <a:prstGeom prst="rect">
            <a:avLst/>
          </a:prstGeom>
          <a:solidFill>
            <a:schemeClr val="accent2">
              <a:lumMod val="20000"/>
              <a:lumOff val="80000"/>
            </a:schemeClr>
          </a:solidFill>
        </p:spPr>
        <p:txBody>
          <a:bodyPr wrap="square" rtlCol="0">
            <a:spAutoFit/>
          </a:bodyPr>
          <a:lstStyle/>
          <a:p>
            <a:pPr algn="l"/>
            <a:r>
              <a:rPr lang="en-US" b="1" i="0" dirty="0">
                <a:solidFill>
                  <a:schemeClr val="accent2"/>
                </a:solidFill>
                <a:effectLst/>
                <a:latin typeface="Söhne"/>
              </a:rPr>
              <a:t>What is happening?</a:t>
            </a:r>
            <a:endParaRPr lang="en-US" b="0" i="0" dirty="0">
              <a:solidFill>
                <a:schemeClr val="accent2"/>
              </a:solidFill>
              <a:effectLst/>
              <a:latin typeface="Söhne"/>
            </a:endParaRPr>
          </a:p>
          <a:p>
            <a:pPr algn="l"/>
            <a:r>
              <a:rPr lang="en-US" b="1" i="0" dirty="0">
                <a:solidFill>
                  <a:srgbClr val="374151"/>
                </a:solidFill>
                <a:effectLst/>
                <a:latin typeface="Söhne"/>
              </a:rPr>
              <a:t>Companies : </a:t>
            </a:r>
            <a:r>
              <a:rPr lang="en-US" dirty="0"/>
              <a:t>if companies understand their aspirations and gen-z’s are aligned with your company vision, they could be a great fit and that can solve many challenges. </a:t>
            </a:r>
            <a:endParaRPr lang="en-US" b="0" i="0" dirty="0">
              <a:solidFill>
                <a:srgbClr val="374151"/>
              </a:solidFill>
              <a:effectLst/>
              <a:latin typeface="Söhne"/>
            </a:endParaRPr>
          </a:p>
          <a:p>
            <a:pPr algn="l"/>
            <a:r>
              <a:rPr lang="en-US" b="1" dirty="0"/>
              <a:t>Lack of skills  : </a:t>
            </a:r>
            <a:r>
              <a:rPr lang="en-US" dirty="0"/>
              <a:t>more of degree because our educational curriculums not changed so it still focused on degree instead of skills, people stuck with the degree not on skills they facing lack of skills and for companies it increasing cost and burden.</a:t>
            </a:r>
          </a:p>
          <a:p>
            <a:pPr algn="l"/>
            <a:r>
              <a:rPr lang="en-US" b="1" dirty="0"/>
              <a:t>Example</a:t>
            </a:r>
            <a:r>
              <a:rPr lang="en-US" dirty="0"/>
              <a:t> – </a:t>
            </a:r>
            <a:r>
              <a:rPr lang="en-US" b="0" i="0" dirty="0">
                <a:solidFill>
                  <a:srgbClr val="374151"/>
                </a:solidFill>
                <a:effectLst/>
                <a:latin typeface="Söhne"/>
              </a:rPr>
              <a:t>A company hires employees based on degrees but faces challenges when they lack essential technical skills</a:t>
            </a:r>
            <a:endParaRPr lang="en-IN" dirty="0"/>
          </a:p>
        </p:txBody>
      </p:sp>
      <p:sp>
        <p:nvSpPr>
          <p:cNvPr id="22" name="TextBox 21">
            <a:extLst>
              <a:ext uri="{FF2B5EF4-FFF2-40B4-BE49-F238E27FC236}">
                <a16:creationId xmlns:a16="http://schemas.microsoft.com/office/drawing/2014/main" id="{EAC71A91-E518-9E48-D955-CBA9159E264C}"/>
              </a:ext>
            </a:extLst>
          </p:cNvPr>
          <p:cNvSpPr txBox="1"/>
          <p:nvPr/>
        </p:nvSpPr>
        <p:spPr>
          <a:xfrm>
            <a:off x="124690" y="5680517"/>
            <a:ext cx="17997053" cy="1477328"/>
          </a:xfrm>
          <a:prstGeom prst="rect">
            <a:avLst/>
          </a:prstGeom>
          <a:solidFill>
            <a:schemeClr val="accent2">
              <a:lumMod val="20000"/>
              <a:lumOff val="80000"/>
            </a:schemeClr>
          </a:solidFill>
        </p:spPr>
        <p:txBody>
          <a:bodyPr wrap="square" rtlCol="0">
            <a:spAutoFit/>
          </a:bodyPr>
          <a:lstStyle/>
          <a:p>
            <a:pPr algn="l"/>
            <a:r>
              <a:rPr lang="en-US" b="1" i="0" dirty="0">
                <a:solidFill>
                  <a:schemeClr val="accent2"/>
                </a:solidFill>
                <a:effectLst/>
                <a:latin typeface="Söhne"/>
              </a:rPr>
              <a:t>Where is this happening : </a:t>
            </a:r>
          </a:p>
          <a:p>
            <a:pPr algn="l"/>
            <a:r>
              <a:rPr lang="en-US" b="0" i="0" dirty="0">
                <a:solidFill>
                  <a:srgbClr val="374151"/>
                </a:solidFill>
                <a:effectLst/>
                <a:latin typeface="Söhne"/>
              </a:rPr>
              <a:t>The challenge of not understanding the career goals of Generation Z isn't limited to a particular location; it's widespread, notably in major tech cities that are experiencing significant growth in the IT industry. The global consequences of this issue became more apparent after the </a:t>
            </a:r>
          </a:p>
          <a:p>
            <a:pPr algn="l"/>
            <a:r>
              <a:rPr lang="en-US" b="1" i="0" dirty="0">
                <a:solidFill>
                  <a:srgbClr val="374151"/>
                </a:solidFill>
                <a:effectLst/>
                <a:latin typeface="Söhne"/>
              </a:rPr>
              <a:t>Covid-19 pandemic</a:t>
            </a:r>
            <a:r>
              <a:rPr lang="en-US" b="0" i="0" dirty="0">
                <a:solidFill>
                  <a:srgbClr val="374151"/>
                </a:solidFill>
                <a:effectLst/>
                <a:latin typeface="Söhne"/>
              </a:rPr>
              <a:t>, affecting businesses worldwide, both traditional and tech-driven. In India, though the country followed global trends, there were fewer massive layoffs. However, the impact is particularly concentrated in tech hubs, emphasizing the urgent need for organizations to adjust their strategies to match the career aspirations of Generation 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68C90D-7EAF-9CD5-E225-078187423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0" y="1015507"/>
            <a:ext cx="6629975" cy="2575783"/>
          </a:xfrm>
          <a:prstGeom prst="rect">
            <a:avLst/>
          </a:prstGeom>
        </p:spPr>
      </p:pic>
      <p:pic>
        <p:nvPicPr>
          <p:cNvPr id="6" name="Picture 5">
            <a:extLst>
              <a:ext uri="{FF2B5EF4-FFF2-40B4-BE49-F238E27FC236}">
                <a16:creationId xmlns:a16="http://schemas.microsoft.com/office/drawing/2014/main" id="{0F709DDE-EDA1-369B-FB9D-EA331ECD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3889328"/>
            <a:ext cx="7011008" cy="632515"/>
          </a:xfrm>
          <a:prstGeom prst="rect">
            <a:avLst/>
          </a:prstGeom>
        </p:spPr>
      </p:pic>
      <p:pic>
        <p:nvPicPr>
          <p:cNvPr id="8" name="Picture 7">
            <a:extLst>
              <a:ext uri="{FF2B5EF4-FFF2-40B4-BE49-F238E27FC236}">
                <a16:creationId xmlns:a16="http://schemas.microsoft.com/office/drawing/2014/main" id="{3BDF5AA7-F033-2C2D-CB91-F3EA64D10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7944" y="5011403"/>
            <a:ext cx="6660457" cy="784928"/>
          </a:xfrm>
          <a:prstGeom prst="rect">
            <a:avLst/>
          </a:prstGeom>
        </p:spPr>
      </p:pic>
      <p:pic>
        <p:nvPicPr>
          <p:cNvPr id="10" name="Picture 9">
            <a:extLst>
              <a:ext uri="{FF2B5EF4-FFF2-40B4-BE49-F238E27FC236}">
                <a16:creationId xmlns:a16="http://schemas.microsoft.com/office/drawing/2014/main" id="{36BE5E06-10F8-4572-53E8-46756CF144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309" y="6121184"/>
            <a:ext cx="7331075" cy="716342"/>
          </a:xfrm>
          <a:prstGeom prst="rect">
            <a:avLst/>
          </a:prstGeom>
        </p:spPr>
      </p:pic>
      <p:pic>
        <p:nvPicPr>
          <p:cNvPr id="12" name="Picture 11">
            <a:extLst>
              <a:ext uri="{FF2B5EF4-FFF2-40B4-BE49-F238E27FC236}">
                <a16:creationId xmlns:a16="http://schemas.microsoft.com/office/drawing/2014/main" id="{0BCCEE55-BDC1-D94B-117E-05D9B3F8B5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7944" y="7260021"/>
            <a:ext cx="7262489" cy="701101"/>
          </a:xfrm>
          <a:prstGeom prst="rect">
            <a:avLst/>
          </a:prstGeom>
        </p:spPr>
      </p:pic>
      <p:pic>
        <p:nvPicPr>
          <p:cNvPr id="14" name="Picture 13">
            <a:extLst>
              <a:ext uri="{FF2B5EF4-FFF2-40B4-BE49-F238E27FC236}">
                <a16:creationId xmlns:a16="http://schemas.microsoft.com/office/drawing/2014/main" id="{F2208B70-8F05-6C55-3363-4E93766FB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2600" y="8436867"/>
            <a:ext cx="7178662" cy="609653"/>
          </a:xfrm>
          <a:prstGeom prst="rect">
            <a:avLst/>
          </a:prstGeom>
        </p:spPr>
      </p:pic>
      <p:pic>
        <p:nvPicPr>
          <p:cNvPr id="16" name="Picture 15">
            <a:extLst>
              <a:ext uri="{FF2B5EF4-FFF2-40B4-BE49-F238E27FC236}">
                <a16:creationId xmlns:a16="http://schemas.microsoft.com/office/drawing/2014/main" id="{D2DC17B3-7061-59B6-F764-61E8679247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37944" y="9602537"/>
            <a:ext cx="7041490" cy="434378"/>
          </a:xfrm>
          <a:prstGeom prst="rect">
            <a:avLst/>
          </a:prstGeom>
        </p:spPr>
      </p:pic>
      <p:sp>
        <p:nvSpPr>
          <p:cNvPr id="18" name="TextBox 17">
            <a:extLst>
              <a:ext uri="{FF2B5EF4-FFF2-40B4-BE49-F238E27FC236}">
                <a16:creationId xmlns:a16="http://schemas.microsoft.com/office/drawing/2014/main" id="{CB86A194-139C-6634-5F28-397119383BC4}"/>
              </a:ext>
            </a:extLst>
          </p:cNvPr>
          <p:cNvSpPr txBox="1"/>
          <p:nvPr/>
        </p:nvSpPr>
        <p:spPr>
          <a:xfrm>
            <a:off x="1371600" y="2185122"/>
            <a:ext cx="5943600" cy="7417415"/>
          </a:xfrm>
          <a:prstGeom prst="rect">
            <a:avLst/>
          </a:prstGeom>
          <a:noFill/>
        </p:spPr>
        <p:txBody>
          <a:bodyPr wrap="square" rtlCol="0">
            <a:spAutoFit/>
          </a:bodyPr>
          <a:lstStyle/>
          <a:p>
            <a:pPr marL="514350" indent="-514350">
              <a:buFont typeface="Arial" panose="020B0604020202020204" pitchFamily="34" charset="0"/>
              <a:buChar char="•"/>
            </a:pPr>
            <a:r>
              <a:rPr lang="en-US" sz="2800" dirty="0">
                <a:solidFill>
                  <a:schemeClr val="accent1"/>
                </a:solidFill>
                <a:latin typeface="Google Sans"/>
              </a:rPr>
              <a:t>D</a:t>
            </a:r>
            <a:r>
              <a:rPr lang="en-US" sz="2800" b="0" i="0" dirty="0">
                <a:solidFill>
                  <a:schemeClr val="accent1"/>
                </a:solidFill>
                <a:effectLst/>
                <a:latin typeface="Google Sans"/>
              </a:rPr>
              <a:t>ata collection is to capture quality evidence that allows analysis to lead to the creation of convincing and reliable answers to the questions asked.</a:t>
            </a:r>
          </a:p>
          <a:p>
            <a:pPr marL="514350" indent="-514350">
              <a:buFont typeface="Arial" panose="020B0604020202020204" pitchFamily="34" charset="0"/>
              <a:buChar char="•"/>
            </a:pPr>
            <a:endParaRPr lang="en-US" sz="2800" dirty="0">
              <a:solidFill>
                <a:schemeClr val="accent1"/>
              </a:solidFill>
              <a:latin typeface="Google Sans"/>
            </a:endParaRPr>
          </a:p>
          <a:p>
            <a:pPr marL="514350" indent="-514350">
              <a:buFont typeface="Arial" panose="020B0604020202020204" pitchFamily="34" charset="0"/>
              <a:buChar char="•"/>
            </a:pPr>
            <a:r>
              <a:rPr lang="en-US" sz="2800" dirty="0">
                <a:solidFill>
                  <a:schemeClr val="accent1"/>
                </a:solidFill>
                <a:latin typeface="Google Sans"/>
              </a:rPr>
              <a:t>For our problem statement we gathered data from the Gen-Zs through platforms like LinkedIn, Instagram, etc. </a:t>
            </a:r>
          </a:p>
          <a:p>
            <a:pPr marL="514350" indent="-514350">
              <a:buFont typeface="Arial" panose="020B0604020202020204" pitchFamily="34" charset="0"/>
              <a:buChar char="•"/>
            </a:pPr>
            <a:endParaRPr lang="en-IN" sz="2800" dirty="0">
              <a:solidFill>
                <a:schemeClr val="accent1"/>
              </a:solidFill>
            </a:endParaRPr>
          </a:p>
          <a:p>
            <a:pPr marL="514350" indent="-514350">
              <a:buFont typeface="Arial" panose="020B0604020202020204" pitchFamily="34" charset="0"/>
              <a:buChar char="•"/>
            </a:pPr>
            <a:r>
              <a:rPr lang="en-US" sz="2800" dirty="0">
                <a:solidFill>
                  <a:schemeClr val="accent1"/>
                </a:solidFill>
                <a:latin typeface="Google Sans"/>
              </a:rPr>
              <a:t>We received around 3400 complete forms and around 50,000 responses. The responses were roughly from 1800 different Postal codes across India.</a:t>
            </a:r>
          </a:p>
          <a:p>
            <a:pPr marL="514350" indent="-514350">
              <a:buFont typeface="Arial" panose="020B0604020202020204" pitchFamily="34" charset="0"/>
              <a:buChar char="•"/>
            </a:pPr>
            <a:endParaRPr lang="en-IN" sz="2800" dirty="0">
              <a:solidFill>
                <a:schemeClr val="accent1"/>
              </a:solidFill>
            </a:endParaRPr>
          </a:p>
        </p:txBody>
      </p:sp>
      <p:sp>
        <p:nvSpPr>
          <p:cNvPr id="3" name="TextBox 2">
            <a:extLst>
              <a:ext uri="{FF2B5EF4-FFF2-40B4-BE49-F238E27FC236}">
                <a16:creationId xmlns:a16="http://schemas.microsoft.com/office/drawing/2014/main" id="{BB930147-0EE9-F0C9-0881-626639FEB339}"/>
              </a:ext>
            </a:extLst>
          </p:cNvPr>
          <p:cNvSpPr txBox="1"/>
          <p:nvPr/>
        </p:nvSpPr>
        <p:spPr>
          <a:xfrm>
            <a:off x="3733800" y="178129"/>
            <a:ext cx="10820400" cy="492443"/>
          </a:xfrm>
          <a:prstGeom prst="rect">
            <a:avLst/>
          </a:prstGeom>
          <a:solidFill>
            <a:schemeClr val="bg1">
              <a:lumMod val="95000"/>
            </a:schemeClr>
          </a:solidFill>
          <a:ln>
            <a:solidFill>
              <a:schemeClr val="bg1"/>
            </a:solidFill>
          </a:ln>
        </p:spPr>
        <p:txBody>
          <a:bodyPr wrap="square" lIns="0" tIns="0" rIns="0" bIns="0" rtlCol="0" anchor="t">
            <a:spAutoFit/>
          </a:bodyPr>
          <a:lstStyle>
            <a:defPPr>
              <a:defRPr lang="en-US"/>
            </a:defPPr>
            <a:lvl1pPr algn="ctr">
              <a:defRPr sz="4000">
                <a:solidFill>
                  <a:schemeClr val="accent1"/>
                </a:solidFill>
                <a:latin typeface="Arial Narrow" panose="020B0606020202030204" pitchFamily="34" charset="0"/>
                <a:cs typeface="Arial" panose="020B0604020202020204" pitchFamily="34" charset="0"/>
              </a:defRPr>
            </a:lvl1pPr>
          </a:lstStyle>
          <a:p>
            <a:r>
              <a:rPr lang="en-IN" sz="3200" b="1" dirty="0"/>
              <a:t>DATA COLLECTION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3F3D4F-1387-ECEE-CD56-0D914B3FC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6210300"/>
            <a:ext cx="11049000" cy="2819400"/>
          </a:xfrm>
          <a:prstGeom prst="rect">
            <a:avLst/>
          </a:prstGeom>
        </p:spPr>
      </p:pic>
      <p:pic>
        <p:nvPicPr>
          <p:cNvPr id="10" name="Picture 9">
            <a:extLst>
              <a:ext uri="{FF2B5EF4-FFF2-40B4-BE49-F238E27FC236}">
                <a16:creationId xmlns:a16="http://schemas.microsoft.com/office/drawing/2014/main" id="{6190829D-E476-E72B-070B-4DC4B21EC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9182100"/>
            <a:ext cx="4114800" cy="871551"/>
          </a:xfrm>
          <a:prstGeom prst="rect">
            <a:avLst/>
          </a:prstGeom>
        </p:spPr>
      </p:pic>
      <p:pic>
        <p:nvPicPr>
          <p:cNvPr id="12" name="Picture 11">
            <a:extLst>
              <a:ext uri="{FF2B5EF4-FFF2-40B4-BE49-F238E27FC236}">
                <a16:creationId xmlns:a16="http://schemas.microsoft.com/office/drawing/2014/main" id="{DC961D12-730D-2610-985B-066F5B0F4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1007" y="1353579"/>
            <a:ext cx="8149993" cy="3060000"/>
          </a:xfrm>
          <a:prstGeom prst="rect">
            <a:avLst/>
          </a:prstGeom>
        </p:spPr>
      </p:pic>
      <p:pic>
        <p:nvPicPr>
          <p:cNvPr id="14" name="Picture 13">
            <a:extLst>
              <a:ext uri="{FF2B5EF4-FFF2-40B4-BE49-F238E27FC236}">
                <a16:creationId xmlns:a16="http://schemas.microsoft.com/office/drawing/2014/main" id="{79088ECE-23C3-311D-FC96-DF51AF302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1007" y="4493384"/>
            <a:ext cx="3276000" cy="870792"/>
          </a:xfrm>
          <a:prstGeom prst="rect">
            <a:avLst/>
          </a:prstGeom>
        </p:spPr>
      </p:pic>
      <p:sp>
        <p:nvSpPr>
          <p:cNvPr id="3" name="TextBox 2">
            <a:extLst>
              <a:ext uri="{FF2B5EF4-FFF2-40B4-BE49-F238E27FC236}">
                <a16:creationId xmlns:a16="http://schemas.microsoft.com/office/drawing/2014/main" id="{53D28456-2C61-0530-9032-345C8CEEA4B0}"/>
              </a:ext>
            </a:extLst>
          </p:cNvPr>
          <p:cNvSpPr txBox="1"/>
          <p:nvPr/>
        </p:nvSpPr>
        <p:spPr>
          <a:xfrm>
            <a:off x="2133601" y="183455"/>
            <a:ext cx="14249400" cy="492443"/>
          </a:xfrm>
          <a:prstGeom prst="rect">
            <a:avLst/>
          </a:prstGeom>
          <a:solidFill>
            <a:schemeClr val="bg1">
              <a:lumMod val="95000"/>
            </a:schemeClr>
          </a:solidFill>
          <a:ln>
            <a:solidFill>
              <a:schemeClr val="bg1"/>
            </a:solidFill>
          </a:ln>
        </p:spPr>
        <p:txBody>
          <a:bodyPr wrap="square" lIns="0" tIns="0" rIns="0" bIns="0" rtlCol="0" anchor="t">
            <a:spAutoFit/>
          </a:bodyPr>
          <a:lstStyle>
            <a:defPPr>
              <a:defRPr lang="en-US"/>
            </a:defPPr>
            <a:lvl1pPr algn="ctr">
              <a:defRPr sz="4000">
                <a:solidFill>
                  <a:schemeClr val="accent1"/>
                </a:solidFill>
                <a:latin typeface="Arial Narrow" panose="020B0606020202030204" pitchFamily="34" charset="0"/>
                <a:cs typeface="Arial" panose="020B0604020202020204" pitchFamily="34" charset="0"/>
              </a:defRPr>
            </a:lvl1pPr>
          </a:lstStyle>
          <a:p>
            <a:pPr marL="0" lvl="1" indent="0" algn="ctr"/>
            <a:r>
              <a:rPr lang="en-US" sz="3200" b="1" dirty="0">
                <a:solidFill>
                  <a:schemeClr val="accent1"/>
                </a:solidFill>
                <a:latin typeface="Arial Narrow" panose="020B0606020202030204" pitchFamily="34" charset="0"/>
                <a:cs typeface="Arial" panose="020B0604020202020204" pitchFamily="34" charset="0"/>
              </a:rPr>
              <a:t>Cleaning the data and Analysis of Business questions using SQL.</a:t>
            </a:r>
          </a:p>
        </p:txBody>
      </p:sp>
      <p:pic>
        <p:nvPicPr>
          <p:cNvPr id="16" name="Picture 15">
            <a:extLst>
              <a:ext uri="{FF2B5EF4-FFF2-40B4-BE49-F238E27FC236}">
                <a16:creationId xmlns:a16="http://schemas.microsoft.com/office/drawing/2014/main" id="{91106B17-B5B4-4791-5906-885219BB4F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937" y="2615539"/>
            <a:ext cx="5981370" cy="3182588"/>
          </a:xfrm>
          <a:prstGeom prst="rect">
            <a:avLst/>
          </a:prstGeom>
        </p:spPr>
      </p:pic>
      <p:pic>
        <p:nvPicPr>
          <p:cNvPr id="17" name="Picture 16">
            <a:extLst>
              <a:ext uri="{FF2B5EF4-FFF2-40B4-BE49-F238E27FC236}">
                <a16:creationId xmlns:a16="http://schemas.microsoft.com/office/drawing/2014/main" id="{5304A448-A180-31CB-4C76-A7050C7A2F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7984" y="4412920"/>
            <a:ext cx="5981370" cy="3182588"/>
          </a:xfrm>
          <a:prstGeom prst="rect">
            <a:avLst/>
          </a:prstGeom>
        </p:spPr>
      </p:pic>
      <p:sp>
        <p:nvSpPr>
          <p:cNvPr id="18" name="TextBox 17">
            <a:extLst>
              <a:ext uri="{FF2B5EF4-FFF2-40B4-BE49-F238E27FC236}">
                <a16:creationId xmlns:a16="http://schemas.microsoft.com/office/drawing/2014/main" id="{2C1F198B-31C9-4C79-AB12-ED6481887B22}"/>
              </a:ext>
            </a:extLst>
          </p:cNvPr>
          <p:cNvSpPr txBox="1"/>
          <p:nvPr/>
        </p:nvSpPr>
        <p:spPr>
          <a:xfrm>
            <a:off x="1219200" y="3812755"/>
            <a:ext cx="4572000" cy="1754326"/>
          </a:xfrm>
          <a:prstGeom prst="rect">
            <a:avLst/>
          </a:prstGeom>
          <a:noFill/>
        </p:spPr>
        <p:txBody>
          <a:bodyPr wrap="square" rtlCol="0">
            <a:spAutoFit/>
          </a:bodyPr>
          <a:lstStyle/>
          <a:p>
            <a:r>
              <a:rPr lang="en-IN" sz="1800" b="1" dirty="0">
                <a:solidFill>
                  <a:schemeClr val="bg1"/>
                </a:solidFill>
              </a:rPr>
              <a:t>We worked on MYSQL Server Workbench. Imported data from csv and xlsx files to the server, wrote codes to get the answers to the required for the Analysis of Business questions.</a:t>
            </a:r>
          </a:p>
          <a:p>
            <a:endParaRPr lang="en-IN" dirty="0"/>
          </a:p>
        </p:txBody>
      </p:sp>
      <p:sp>
        <p:nvSpPr>
          <p:cNvPr id="19" name="TextBox 18">
            <a:extLst>
              <a:ext uri="{FF2B5EF4-FFF2-40B4-BE49-F238E27FC236}">
                <a16:creationId xmlns:a16="http://schemas.microsoft.com/office/drawing/2014/main" id="{868C2A8A-6B3F-58EB-E887-B7E09763CD41}"/>
              </a:ext>
            </a:extLst>
          </p:cNvPr>
          <p:cNvSpPr txBox="1"/>
          <p:nvPr/>
        </p:nvSpPr>
        <p:spPr>
          <a:xfrm>
            <a:off x="1143000" y="5567081"/>
            <a:ext cx="4267200" cy="1200329"/>
          </a:xfrm>
          <a:prstGeom prst="rect">
            <a:avLst/>
          </a:prstGeom>
          <a:noFill/>
        </p:spPr>
        <p:txBody>
          <a:bodyPr wrap="square" rtlCol="0">
            <a:spAutoFit/>
          </a:bodyPr>
          <a:lstStyle/>
          <a:p>
            <a:r>
              <a:rPr lang="en-IN" sz="1800" b="1" dirty="0">
                <a:solidFill>
                  <a:schemeClr val="bg1"/>
                </a:solidFill>
              </a:rPr>
              <a:t>We solved 22 business questions and here we have some snippets of the codes along with the outputs:</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076700" y="266700"/>
            <a:ext cx="10134600" cy="615553"/>
          </a:xfrm>
          <a:prstGeom prst="rect">
            <a:avLst/>
          </a:prstGeom>
          <a:ln>
            <a:solidFill>
              <a:schemeClr val="accent1"/>
            </a:solidFill>
          </a:ln>
        </p:spPr>
        <p:txBody>
          <a:bodyPr wrap="square" lIns="0" tIns="0" rIns="0" bIns="0" rtlCol="0" anchor="t">
            <a:spAutoFit/>
          </a:bodyPr>
          <a:lstStyle/>
          <a:p>
            <a:pPr algn="ctr"/>
            <a:r>
              <a:rPr lang="en-US" sz="4000" b="1" dirty="0">
                <a:solidFill>
                  <a:schemeClr val="accent1"/>
                </a:solidFill>
                <a:latin typeface="Arial" panose="020B0604020202020204" pitchFamily="34" charset="0"/>
                <a:cs typeface="Arial" panose="020B0604020202020204" pitchFamily="34" charset="0"/>
              </a:rPr>
              <a:t>EXECUTIVE DASHBOARD</a:t>
            </a:r>
          </a:p>
        </p:txBody>
      </p:sp>
      <p:pic>
        <p:nvPicPr>
          <p:cNvPr id="5" name="Picture 4">
            <a:extLst>
              <a:ext uri="{FF2B5EF4-FFF2-40B4-BE49-F238E27FC236}">
                <a16:creationId xmlns:a16="http://schemas.microsoft.com/office/drawing/2014/main" id="{B66815C6-941B-2677-9405-3218008883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5200" y="98024"/>
            <a:ext cx="1430270" cy="952903"/>
          </a:xfrm>
          <a:prstGeom prst="rect">
            <a:avLst/>
          </a:prstGeom>
        </p:spPr>
      </p:pic>
      <p:pic>
        <p:nvPicPr>
          <p:cNvPr id="8" name="Picture 7">
            <a:extLst>
              <a:ext uri="{FF2B5EF4-FFF2-40B4-BE49-F238E27FC236}">
                <a16:creationId xmlns:a16="http://schemas.microsoft.com/office/drawing/2014/main" id="{836F1FC8-53CC-CEE8-F48D-F98FDD9BD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536" y="1080976"/>
            <a:ext cx="16140927" cy="910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935B50-B120-E5D5-7325-64F7314172E4}"/>
              </a:ext>
            </a:extLst>
          </p:cNvPr>
          <p:cNvSpPr txBox="1"/>
          <p:nvPr/>
        </p:nvSpPr>
        <p:spPr>
          <a:xfrm>
            <a:off x="1828800" y="2584056"/>
            <a:ext cx="5334000" cy="1754326"/>
          </a:xfrm>
          <a:prstGeom prst="rect">
            <a:avLst/>
          </a:prstGeom>
          <a:noFill/>
          <a:ln>
            <a:solidFill>
              <a:schemeClr val="accent1"/>
            </a:solidFill>
          </a:ln>
        </p:spPr>
        <p:txBody>
          <a:bodyPr wrap="square">
            <a:spAutoFit/>
          </a:bodyPr>
          <a:lstStyle/>
          <a:p>
            <a:pPr algn="ctr"/>
            <a:r>
              <a:rPr lang="en-IN" sz="1800" dirty="0">
                <a:solidFill>
                  <a:schemeClr val="accent1"/>
                </a:solidFill>
              </a:rPr>
              <a:t>We made three focused dashboards along with one comprehensive dashboard. These three dashboards were based of 3 aspects : </a:t>
            </a:r>
          </a:p>
          <a:p>
            <a:pPr marL="285750" indent="-285750" algn="ctr">
              <a:buFont typeface="Arial" panose="020B0604020202020204" pitchFamily="34" charset="0"/>
              <a:buChar char="•"/>
            </a:pPr>
            <a:r>
              <a:rPr lang="en-IN" sz="1800" dirty="0">
                <a:solidFill>
                  <a:schemeClr val="accent1"/>
                </a:solidFill>
              </a:rPr>
              <a:t>Manager Aspirations</a:t>
            </a:r>
          </a:p>
          <a:p>
            <a:pPr marL="285750" indent="-285750" algn="ctr">
              <a:buFont typeface="Arial" panose="020B0604020202020204" pitchFamily="34" charset="0"/>
              <a:buChar char="•"/>
            </a:pPr>
            <a:r>
              <a:rPr lang="en-IN" sz="1800" dirty="0">
                <a:solidFill>
                  <a:schemeClr val="accent1"/>
                </a:solidFill>
              </a:rPr>
              <a:t>Learning Aspirations</a:t>
            </a:r>
          </a:p>
          <a:p>
            <a:pPr marL="285750" indent="-285750" algn="ctr">
              <a:buFont typeface="Arial" panose="020B0604020202020204" pitchFamily="34" charset="0"/>
              <a:buChar char="•"/>
            </a:pPr>
            <a:r>
              <a:rPr lang="en-IN" sz="1800" dirty="0">
                <a:solidFill>
                  <a:schemeClr val="accent1"/>
                </a:solidFill>
              </a:rPr>
              <a:t>Mission Aspirations</a:t>
            </a:r>
          </a:p>
        </p:txBody>
      </p:sp>
      <p:sp>
        <p:nvSpPr>
          <p:cNvPr id="5" name="TextBox 4">
            <a:extLst>
              <a:ext uri="{FF2B5EF4-FFF2-40B4-BE49-F238E27FC236}">
                <a16:creationId xmlns:a16="http://schemas.microsoft.com/office/drawing/2014/main" id="{D9090E04-873E-49A8-9793-F31094D091FD}"/>
              </a:ext>
            </a:extLst>
          </p:cNvPr>
          <p:cNvSpPr txBox="1"/>
          <p:nvPr/>
        </p:nvSpPr>
        <p:spPr>
          <a:xfrm>
            <a:off x="4953000" y="114300"/>
            <a:ext cx="8436927" cy="830997"/>
          </a:xfrm>
          <a:prstGeom prst="rect">
            <a:avLst/>
          </a:prstGeom>
          <a:noFill/>
          <a:ln>
            <a:solidFill>
              <a:schemeClr val="accent1"/>
            </a:solidFill>
          </a:ln>
        </p:spPr>
        <p:txBody>
          <a:bodyPr wrap="square" rtlCol="0">
            <a:spAutoFit/>
          </a:bodyPr>
          <a:lstStyle/>
          <a:p>
            <a:pPr algn="ctr"/>
            <a:r>
              <a:rPr lang="en-IN" sz="4800" b="1" dirty="0">
                <a:solidFill>
                  <a:schemeClr val="accent1"/>
                </a:solidFill>
                <a:latin typeface="Bahnschrift SemiLight SemiConde" panose="020B0502040204020203" pitchFamily="34" charset="0"/>
              </a:rPr>
              <a:t>Focused area dashboard</a:t>
            </a:r>
          </a:p>
        </p:txBody>
      </p:sp>
      <p:pic>
        <p:nvPicPr>
          <p:cNvPr id="7" name="Picture 6">
            <a:extLst>
              <a:ext uri="{FF2B5EF4-FFF2-40B4-BE49-F238E27FC236}">
                <a16:creationId xmlns:a16="http://schemas.microsoft.com/office/drawing/2014/main" id="{119C8073-F85A-1594-78FA-A71487989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8764" y="1238978"/>
            <a:ext cx="7668000" cy="4409846"/>
          </a:xfrm>
          <a:prstGeom prst="rect">
            <a:avLst/>
          </a:prstGeom>
        </p:spPr>
      </p:pic>
      <p:pic>
        <p:nvPicPr>
          <p:cNvPr id="9" name="Picture 8">
            <a:extLst>
              <a:ext uri="{FF2B5EF4-FFF2-40B4-BE49-F238E27FC236}">
                <a16:creationId xmlns:a16="http://schemas.microsoft.com/office/drawing/2014/main" id="{D9BEBC83-D1D8-3B3F-7C95-676BD7216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36" y="5766318"/>
            <a:ext cx="7668000" cy="4409846"/>
          </a:xfrm>
          <a:prstGeom prst="rect">
            <a:avLst/>
          </a:prstGeom>
        </p:spPr>
      </p:pic>
      <p:pic>
        <p:nvPicPr>
          <p:cNvPr id="11" name="Picture 10">
            <a:extLst>
              <a:ext uri="{FF2B5EF4-FFF2-40B4-BE49-F238E27FC236}">
                <a16:creationId xmlns:a16="http://schemas.microsoft.com/office/drawing/2014/main" id="{B1A90A8F-4139-7115-A4CC-BBD6EC14E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0027" y="5766318"/>
            <a:ext cx="7668000" cy="4376760"/>
          </a:xfrm>
          <a:prstGeom prst="rect">
            <a:avLst/>
          </a:prstGeom>
        </p:spPr>
      </p:pic>
      <p:pic>
        <p:nvPicPr>
          <p:cNvPr id="2" name="Picture 1">
            <a:extLst>
              <a:ext uri="{FF2B5EF4-FFF2-40B4-BE49-F238E27FC236}">
                <a16:creationId xmlns:a16="http://schemas.microsoft.com/office/drawing/2014/main" id="{CE748924-8F8A-6CE5-53C7-4DA123AEE2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35200" y="98024"/>
            <a:ext cx="1430270" cy="9529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724400" y="190500"/>
            <a:ext cx="9105900" cy="615553"/>
          </a:xfrm>
          <a:prstGeom prst="rect">
            <a:avLst/>
          </a:prstGeom>
          <a:ln>
            <a:solidFill>
              <a:schemeClr val="accent1"/>
            </a:solidFill>
          </a:ln>
        </p:spPr>
        <p:txBody>
          <a:bodyPr wrap="square" lIns="0" tIns="0" rIns="0" bIns="0" rtlCol="0" anchor="t">
            <a:spAutoFit/>
          </a:bodyPr>
          <a:lstStyle/>
          <a:p>
            <a:pPr algn="ctr"/>
            <a:r>
              <a:rPr lang="en-US" sz="4000" b="1" dirty="0">
                <a:solidFill>
                  <a:schemeClr val="accent1"/>
                </a:solidFill>
                <a:latin typeface="Arial" panose="020B0604020202020204" pitchFamily="34" charset="0"/>
                <a:cs typeface="Arial" panose="020B0604020202020204" pitchFamily="34" charset="0"/>
              </a:rPr>
              <a:t>EMPLOYER OVERVIEW</a:t>
            </a:r>
          </a:p>
        </p:txBody>
      </p:sp>
      <p:sp>
        <p:nvSpPr>
          <p:cNvPr id="3" name="TextBox 2">
            <a:extLst>
              <a:ext uri="{FF2B5EF4-FFF2-40B4-BE49-F238E27FC236}">
                <a16:creationId xmlns:a16="http://schemas.microsoft.com/office/drawing/2014/main" id="{D15C0B5D-8D64-E6B4-AB0C-6A9931CB5A50}"/>
              </a:ext>
            </a:extLst>
          </p:cNvPr>
          <p:cNvSpPr txBox="1"/>
          <p:nvPr/>
        </p:nvSpPr>
        <p:spPr>
          <a:xfrm>
            <a:off x="228600" y="1257300"/>
            <a:ext cx="17830800" cy="8248412"/>
          </a:xfrm>
          <a:prstGeom prst="rect">
            <a:avLst/>
          </a:prstGeom>
          <a:noFill/>
        </p:spPr>
        <p:txBody>
          <a:bodyPr wrap="square" rtlCol="0">
            <a:spAutoFit/>
          </a:bodyPr>
          <a:lstStyle/>
          <a:p>
            <a:r>
              <a:rPr lang="en-IN" sz="2800" b="1" dirty="0">
                <a:solidFill>
                  <a:schemeClr val="accent1"/>
                </a:solidFill>
              </a:rPr>
              <a:t>Company name </a:t>
            </a:r>
            <a:r>
              <a:rPr lang="en-IN" sz="3200" dirty="0"/>
              <a:t>: </a:t>
            </a:r>
          </a:p>
          <a:p>
            <a:r>
              <a:rPr lang="en-IN" sz="3200" b="1" dirty="0"/>
              <a:t>Dream 11</a:t>
            </a:r>
          </a:p>
          <a:p>
            <a:endParaRPr lang="en-IN" dirty="0"/>
          </a:p>
          <a:p>
            <a:r>
              <a:rPr lang="en-IN" sz="2800" b="1" dirty="0">
                <a:solidFill>
                  <a:schemeClr val="accent1"/>
                </a:solidFill>
              </a:rPr>
              <a:t>About company </a:t>
            </a:r>
            <a:r>
              <a:rPr lang="en-IN" sz="2800" dirty="0"/>
              <a:t>:</a:t>
            </a:r>
          </a:p>
          <a:p>
            <a:r>
              <a:rPr lang="en-US" sz="2800" b="0" i="0" dirty="0">
                <a:solidFill>
                  <a:srgbClr val="4D5156"/>
                </a:solidFill>
                <a:effectLst/>
                <a:latin typeface="Söhne"/>
              </a:rPr>
              <a:t>Dream11 is an Indian fantasy sports platform that allows users to play fantasy cricket, hockey, </a:t>
            </a:r>
            <a:r>
              <a:rPr lang="en-US" sz="2800" dirty="0">
                <a:solidFill>
                  <a:srgbClr val="4D5156"/>
                </a:solidFill>
                <a:latin typeface="Söhne"/>
              </a:rPr>
              <a:t>football, </a:t>
            </a:r>
          </a:p>
          <a:p>
            <a:r>
              <a:rPr lang="en-US" sz="2800" dirty="0">
                <a:solidFill>
                  <a:srgbClr val="4D5156"/>
                </a:solidFill>
                <a:latin typeface="Söhne"/>
              </a:rPr>
              <a:t>kabaddi, handball, basketball, volleyball, rugby, futsal, American football and baseball. </a:t>
            </a:r>
          </a:p>
          <a:p>
            <a:r>
              <a:rPr lang="en-US" sz="2800" dirty="0">
                <a:solidFill>
                  <a:srgbClr val="4D5156"/>
                </a:solidFill>
                <a:latin typeface="Söhne"/>
              </a:rPr>
              <a:t>started in 2008 by Harsh Jain and </a:t>
            </a:r>
            <a:r>
              <a:rPr lang="en-US" sz="2800" dirty="0" err="1">
                <a:solidFill>
                  <a:srgbClr val="4D5156"/>
                </a:solidFill>
                <a:latin typeface="Söhne"/>
              </a:rPr>
              <a:t>Bhavit</a:t>
            </a:r>
            <a:r>
              <a:rPr lang="en-US" sz="2800" dirty="0">
                <a:solidFill>
                  <a:srgbClr val="4D5156"/>
                </a:solidFill>
                <a:latin typeface="Söhne"/>
              </a:rPr>
              <a:t> Sheth .</a:t>
            </a:r>
          </a:p>
          <a:p>
            <a:r>
              <a:rPr lang="en-US" sz="2800" dirty="0">
                <a:solidFill>
                  <a:srgbClr val="4D5156"/>
                </a:solidFill>
                <a:latin typeface="Söhne"/>
              </a:rPr>
              <a:t>Dream11 was the first company in India to introduce the concept of Fantasy sports.</a:t>
            </a:r>
          </a:p>
          <a:p>
            <a:r>
              <a:rPr lang="en-US" sz="2800" dirty="0">
                <a:solidFill>
                  <a:srgbClr val="4D5156"/>
                </a:solidFill>
                <a:latin typeface="Söhne"/>
              </a:rPr>
              <a:t>It is a fully licensed and regulated company. </a:t>
            </a:r>
          </a:p>
          <a:p>
            <a:r>
              <a:rPr lang="en-US" sz="2800" b="0" i="0" dirty="0">
                <a:solidFill>
                  <a:srgbClr val="4D5156"/>
                </a:solidFill>
                <a:effectLst/>
                <a:latin typeface="Söhne"/>
              </a:rPr>
              <a:t>In April 2019, Dream11 became the first Indian fantasy sport company to become a unicorn.</a:t>
            </a:r>
          </a:p>
          <a:p>
            <a:r>
              <a:rPr lang="en-US" sz="2800" dirty="0">
                <a:solidFill>
                  <a:srgbClr val="4D5156"/>
                </a:solidFill>
                <a:latin typeface="Söhne"/>
              </a:rPr>
              <a:t>Dream11 reached a milestone of 200 million users.</a:t>
            </a:r>
          </a:p>
          <a:p>
            <a:endParaRPr lang="en-US" sz="2800" dirty="0">
              <a:solidFill>
                <a:srgbClr val="4D5156"/>
              </a:solidFill>
              <a:latin typeface="arial" panose="020B0604020202020204" pitchFamily="34" charset="0"/>
            </a:endParaRPr>
          </a:p>
          <a:p>
            <a:pPr algn="l"/>
            <a:r>
              <a:rPr lang="en-IN" sz="2800" b="1" dirty="0">
                <a:solidFill>
                  <a:schemeClr val="accent1"/>
                </a:solidFill>
              </a:rPr>
              <a:t>Overview </a:t>
            </a:r>
            <a:r>
              <a:rPr lang="en-IN" sz="2800" dirty="0"/>
              <a:t>: </a:t>
            </a:r>
            <a:r>
              <a:rPr lang="en-IN" sz="2800" b="1" i="0" dirty="0">
                <a:solidFill>
                  <a:srgbClr val="20262E"/>
                </a:solidFill>
                <a:effectLst/>
                <a:latin typeface="var(--gd-product-font)"/>
              </a:rPr>
              <a:t>Dream11 Reviews </a:t>
            </a:r>
            <a:r>
              <a:rPr lang="en-IN" sz="2800" b="1" i="0" dirty="0">
                <a:solidFill>
                  <a:srgbClr val="00A264"/>
                </a:solidFill>
                <a:effectLst/>
                <a:latin typeface="var(--gd-product-font)"/>
              </a:rPr>
              <a:t>3.8  </a:t>
            </a:r>
            <a:r>
              <a:rPr lang="en-IN" sz="2800" b="1" i="0" dirty="0">
                <a:solidFill>
                  <a:schemeClr val="accent1"/>
                </a:solidFill>
                <a:effectLst/>
                <a:latin typeface="var(--gd-product-font)"/>
              </a:rPr>
              <a:t>based on 239 reviews from Glassdoor.</a:t>
            </a:r>
          </a:p>
          <a:p>
            <a:r>
              <a:rPr lang="en-US" sz="2800" b="1" i="0" dirty="0">
                <a:solidFill>
                  <a:srgbClr val="20262E"/>
                </a:solidFill>
                <a:effectLst/>
                <a:latin typeface="Glassdoor Sans"/>
              </a:rPr>
              <a:t>Ratings by category                                       Ratings distribution</a:t>
            </a:r>
          </a:p>
          <a:p>
            <a:r>
              <a:rPr lang="en-US" sz="2800" b="1" i="0" dirty="0">
                <a:solidFill>
                  <a:srgbClr val="20262E"/>
                </a:solidFill>
                <a:effectLst/>
                <a:latin typeface="Söhne"/>
              </a:rPr>
              <a:t>4.1     </a:t>
            </a:r>
            <a:r>
              <a:rPr lang="en-US" sz="2800" b="0" i="0" dirty="0">
                <a:solidFill>
                  <a:srgbClr val="20262E"/>
                </a:solidFill>
                <a:effectLst/>
                <a:latin typeface="Söhne"/>
              </a:rPr>
              <a:t>Compensation and Benefits               </a:t>
            </a:r>
            <a:r>
              <a:rPr lang="en-US" sz="2800" b="1" i="0" dirty="0">
                <a:solidFill>
                  <a:srgbClr val="20262E"/>
                </a:solidFill>
                <a:effectLst/>
                <a:latin typeface="Söhne"/>
              </a:rPr>
              <a:t>5 stars       </a:t>
            </a:r>
            <a:r>
              <a:rPr lang="en-US" sz="2800" b="0" i="0" dirty="0">
                <a:solidFill>
                  <a:srgbClr val="20262E"/>
                </a:solidFill>
                <a:effectLst/>
                <a:latin typeface="Söhne"/>
              </a:rPr>
              <a:t>56%</a:t>
            </a:r>
          </a:p>
          <a:p>
            <a:r>
              <a:rPr lang="en-US" sz="2800" b="1" i="0" dirty="0">
                <a:solidFill>
                  <a:srgbClr val="20262E"/>
                </a:solidFill>
                <a:effectLst/>
                <a:latin typeface="Söhne"/>
              </a:rPr>
              <a:t>3.9     </a:t>
            </a:r>
            <a:r>
              <a:rPr lang="en-US" sz="2800" b="0" i="0" dirty="0">
                <a:solidFill>
                  <a:srgbClr val="20262E"/>
                </a:solidFill>
                <a:effectLst/>
                <a:latin typeface="Söhne"/>
              </a:rPr>
              <a:t>Career Opportunities                           </a:t>
            </a:r>
            <a:r>
              <a:rPr lang="en-US" sz="2800" b="1" i="0" dirty="0">
                <a:solidFill>
                  <a:srgbClr val="20262E"/>
                </a:solidFill>
                <a:effectLst/>
                <a:latin typeface="Söhne"/>
              </a:rPr>
              <a:t>4 stars      </a:t>
            </a:r>
            <a:r>
              <a:rPr lang="en-US" sz="2800" b="0" i="0" dirty="0">
                <a:solidFill>
                  <a:srgbClr val="20262E"/>
                </a:solidFill>
                <a:effectLst/>
                <a:latin typeface="Söhne"/>
              </a:rPr>
              <a:t>17%</a:t>
            </a:r>
          </a:p>
          <a:p>
            <a:r>
              <a:rPr lang="en-US" sz="2800" b="1" i="0" dirty="0">
                <a:solidFill>
                  <a:srgbClr val="20262E"/>
                </a:solidFill>
                <a:effectLst/>
                <a:latin typeface="Söhne"/>
              </a:rPr>
              <a:t>3.7     </a:t>
            </a:r>
            <a:r>
              <a:rPr lang="en-US" sz="2800" b="0" i="0" dirty="0">
                <a:solidFill>
                  <a:srgbClr val="20262E"/>
                </a:solidFill>
                <a:effectLst/>
                <a:latin typeface="Söhne"/>
              </a:rPr>
              <a:t>Culture and Values                               </a:t>
            </a:r>
            <a:r>
              <a:rPr lang="en-US" sz="2800" b="1" i="0" dirty="0">
                <a:solidFill>
                  <a:srgbClr val="20262E"/>
                </a:solidFill>
                <a:effectLst/>
                <a:latin typeface="Söhne"/>
              </a:rPr>
              <a:t>3 stars       </a:t>
            </a:r>
            <a:r>
              <a:rPr lang="en-US" sz="2800" b="0" i="0" dirty="0">
                <a:solidFill>
                  <a:srgbClr val="20262E"/>
                </a:solidFill>
                <a:effectLst/>
                <a:latin typeface="Söhne"/>
              </a:rPr>
              <a:t>7%</a:t>
            </a:r>
          </a:p>
          <a:p>
            <a:r>
              <a:rPr lang="en-US" sz="2800" b="1" i="0" dirty="0">
                <a:solidFill>
                  <a:srgbClr val="20262E"/>
                </a:solidFill>
                <a:effectLst/>
                <a:latin typeface="Söhne"/>
              </a:rPr>
              <a:t>3.3     </a:t>
            </a:r>
            <a:r>
              <a:rPr lang="en-US" sz="2800" b="0" i="0" dirty="0">
                <a:solidFill>
                  <a:srgbClr val="20262E"/>
                </a:solidFill>
                <a:effectLst/>
                <a:latin typeface="Söhne"/>
              </a:rPr>
              <a:t>Senior Management                            </a:t>
            </a:r>
            <a:r>
              <a:rPr lang="en-US" sz="2800" b="1" i="0" dirty="0">
                <a:solidFill>
                  <a:srgbClr val="20262E"/>
                </a:solidFill>
                <a:effectLst/>
                <a:latin typeface="Söhne"/>
              </a:rPr>
              <a:t>2 stars       </a:t>
            </a:r>
            <a:r>
              <a:rPr lang="en-US" sz="2800" b="0" i="0" dirty="0">
                <a:solidFill>
                  <a:srgbClr val="20262E"/>
                </a:solidFill>
                <a:effectLst/>
                <a:latin typeface="Söhne"/>
              </a:rPr>
              <a:t>5%</a:t>
            </a:r>
          </a:p>
          <a:p>
            <a:r>
              <a:rPr lang="en-US" sz="2800" b="1" i="0" dirty="0">
                <a:solidFill>
                  <a:srgbClr val="20262E"/>
                </a:solidFill>
                <a:effectLst/>
                <a:latin typeface="Söhne"/>
              </a:rPr>
              <a:t>3.1     </a:t>
            </a:r>
            <a:r>
              <a:rPr lang="en-US" sz="2800" b="0" i="0" dirty="0">
                <a:solidFill>
                  <a:srgbClr val="20262E"/>
                </a:solidFill>
                <a:effectLst/>
                <a:latin typeface="Söhne"/>
              </a:rPr>
              <a:t>Work/Life Balance                                </a:t>
            </a:r>
            <a:r>
              <a:rPr lang="en-US" sz="2800" b="1" i="0" dirty="0">
                <a:solidFill>
                  <a:srgbClr val="20262E"/>
                </a:solidFill>
                <a:effectLst/>
                <a:latin typeface="Glassdoor Sans"/>
              </a:rPr>
              <a:t>1 star        </a:t>
            </a:r>
            <a:r>
              <a:rPr lang="en-US" sz="2800" b="0" i="0" dirty="0">
                <a:solidFill>
                  <a:srgbClr val="20262E"/>
                </a:solidFill>
                <a:effectLst/>
                <a:latin typeface="Glassdoor Sans"/>
              </a:rPr>
              <a:t>15%</a:t>
            </a:r>
            <a:endParaRPr lang="en-IN" sz="2800" dirty="0"/>
          </a:p>
        </p:txBody>
      </p:sp>
      <p:pic>
        <p:nvPicPr>
          <p:cNvPr id="5" name="Picture 4">
            <a:extLst>
              <a:ext uri="{FF2B5EF4-FFF2-40B4-BE49-F238E27FC236}">
                <a16:creationId xmlns:a16="http://schemas.microsoft.com/office/drawing/2014/main" id="{C05755F3-0594-4A76-0AD8-54270EAD9A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63800" y="278887"/>
            <a:ext cx="1607127" cy="43877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1235</TotalTime>
  <Words>1411</Words>
  <Application>Microsoft Office PowerPoint</Application>
  <PresentationFormat>Custom</PresentationFormat>
  <Paragraphs>137</Paragraphs>
  <Slides>15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Glassdoor Sans</vt:lpstr>
      <vt:lpstr>var(--gd-product-font)</vt:lpstr>
      <vt:lpstr>Calibri</vt:lpstr>
      <vt:lpstr>Arial</vt:lpstr>
      <vt:lpstr>Arial Rounded MT Bold</vt:lpstr>
      <vt:lpstr>Raleway Medium</vt:lpstr>
      <vt:lpstr>Bahnschrift Light Condensed</vt:lpstr>
      <vt:lpstr>Aptos Narrow</vt:lpstr>
      <vt:lpstr>Arial</vt:lpstr>
      <vt:lpstr>Google Sans</vt:lpstr>
      <vt:lpstr>Calibri Light</vt:lpstr>
      <vt:lpstr>Arial Narrow</vt:lpstr>
      <vt:lpstr>Bahnschrift SemiLight SemiConde</vt:lpstr>
      <vt:lpstr>-apple-system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dc:creator>Nipun</dc:creator>
  <cp:lastModifiedBy>ranveer surkuntwar</cp:lastModifiedBy>
  <cp:revision>38</cp:revision>
  <dcterms:created xsi:type="dcterms:W3CDTF">2006-08-16T00:00:00Z</dcterms:created>
  <dcterms:modified xsi:type="dcterms:W3CDTF">2024-01-08T09:13:21Z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C0C8C6216FAC4FE3A994B686C64724FC_12</vt:lpwstr>
  </property>
  <property fmtid="{D5CDD505-2E9C-101B-9397-08002B2CF9AE}" pid="3" name="KSOProductBuildVer">
    <vt:lpwstr>1033-12.2.0.13359</vt:lpwstr>
  </property>
</Properties>
</file>